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y="10287000" cx="18288000"/>
  <p:notesSz cx="6858000" cy="9144000"/>
  <p:embeddedFontLst>
    <p:embeddedFont>
      <p:font typeface="Montserrat SemiBold"/>
      <p:regular r:id="rId33"/>
      <p:bold r:id="rId34"/>
      <p:italic r:id="rId35"/>
      <p:boldItalic r:id="rId36"/>
    </p:embeddedFont>
    <p:embeddedFont>
      <p:font typeface="Montserrat"/>
      <p:regular r:id="rId37"/>
      <p:bold r:id="rId38"/>
      <p:italic r:id="rId39"/>
      <p:boldItalic r:id="rId40"/>
    </p:embeddedFont>
    <p:embeddedFont>
      <p:font typeface="Montserrat Medium"/>
      <p:regular r:id="rId41"/>
      <p:bold r:id="rId42"/>
      <p:italic r:id="rId43"/>
      <p:boldItalic r:id="rId44"/>
    </p:embeddedFont>
    <p:embeddedFont>
      <p:font typeface="Montserrat Light"/>
      <p:regular r:id="rId45"/>
      <p:bold r:id="rId46"/>
      <p:italic r:id="rId47"/>
      <p:boldItalic r:id="rId48"/>
    </p:embeddedFont>
    <p:embeddedFont>
      <p:font typeface="Quicksand"/>
      <p:regular r:id="rId49"/>
      <p:bold r:id="rId50"/>
    </p:embeddedFont>
    <p:embeddedFont>
      <p:font typeface="Montserrat ExtraBold"/>
      <p:bold r:id="rId51"/>
      <p:boldItalic r:id="rId52"/>
    </p:embeddedFont>
    <p:embeddedFont>
      <p:font typeface="Oswald"/>
      <p:regular r:id="rId53"/>
      <p:bold r:id="rId54"/>
    </p:embeddedFont>
    <p:embeddedFont>
      <p:font typeface="Quicksand Light"/>
      <p:regular r:id="rId55"/>
      <p:bold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ontserrat-boldItalic.fntdata"/><Relationship Id="rId42" Type="http://schemas.openxmlformats.org/officeDocument/2006/relationships/font" Target="fonts/MontserratMedium-bold.fntdata"/><Relationship Id="rId41" Type="http://schemas.openxmlformats.org/officeDocument/2006/relationships/font" Target="fonts/MontserratMedium-regular.fntdata"/><Relationship Id="rId44" Type="http://schemas.openxmlformats.org/officeDocument/2006/relationships/font" Target="fonts/MontserratMedium-boldItalic.fntdata"/><Relationship Id="rId43" Type="http://schemas.openxmlformats.org/officeDocument/2006/relationships/font" Target="fonts/MontserratMedium-italic.fntdata"/><Relationship Id="rId46" Type="http://schemas.openxmlformats.org/officeDocument/2006/relationships/font" Target="fonts/MontserratLight-bold.fntdata"/><Relationship Id="rId45" Type="http://schemas.openxmlformats.org/officeDocument/2006/relationships/font" Target="fonts/MontserratLight-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MontserratLight-boldItalic.fntdata"/><Relationship Id="rId47" Type="http://schemas.openxmlformats.org/officeDocument/2006/relationships/font" Target="fonts/MontserratLight-italic.fntdata"/><Relationship Id="rId49" Type="http://schemas.openxmlformats.org/officeDocument/2006/relationships/font" Target="fonts/Quicksand-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font" Target="fonts/MontserratSemiBold-regular.fntdata"/><Relationship Id="rId32" Type="http://schemas.openxmlformats.org/officeDocument/2006/relationships/slide" Target="slides/slide27.xml"/><Relationship Id="rId35" Type="http://schemas.openxmlformats.org/officeDocument/2006/relationships/font" Target="fonts/MontserratSemiBold-italic.fntdata"/><Relationship Id="rId34" Type="http://schemas.openxmlformats.org/officeDocument/2006/relationships/font" Target="fonts/MontserratSemiBold-bold.fntdata"/><Relationship Id="rId37" Type="http://schemas.openxmlformats.org/officeDocument/2006/relationships/font" Target="fonts/Montserrat-regular.fntdata"/><Relationship Id="rId36" Type="http://schemas.openxmlformats.org/officeDocument/2006/relationships/font" Target="fonts/MontserratSemiBold-boldItalic.fntdata"/><Relationship Id="rId39" Type="http://schemas.openxmlformats.org/officeDocument/2006/relationships/font" Target="fonts/Montserrat-italic.fntdata"/><Relationship Id="rId38" Type="http://schemas.openxmlformats.org/officeDocument/2006/relationships/font" Target="fonts/Montserrat-bold.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MontserratExtraBold-bold.fntdata"/><Relationship Id="rId50" Type="http://schemas.openxmlformats.org/officeDocument/2006/relationships/font" Target="fonts/Quicksand-bold.fntdata"/><Relationship Id="rId53" Type="http://schemas.openxmlformats.org/officeDocument/2006/relationships/font" Target="fonts/Oswald-regular.fntdata"/><Relationship Id="rId52" Type="http://schemas.openxmlformats.org/officeDocument/2006/relationships/font" Target="fonts/MontserratExtraBold-boldItalic.fntdata"/><Relationship Id="rId11" Type="http://schemas.openxmlformats.org/officeDocument/2006/relationships/slide" Target="slides/slide6.xml"/><Relationship Id="rId55" Type="http://schemas.openxmlformats.org/officeDocument/2006/relationships/font" Target="fonts/QuicksandLight-regular.fntdata"/><Relationship Id="rId10" Type="http://schemas.openxmlformats.org/officeDocument/2006/relationships/slide" Target="slides/slide5.xml"/><Relationship Id="rId54" Type="http://schemas.openxmlformats.org/officeDocument/2006/relationships/font" Target="fonts/Oswald-bold.fntdata"/><Relationship Id="rId13" Type="http://schemas.openxmlformats.org/officeDocument/2006/relationships/slide" Target="slides/slide8.xml"/><Relationship Id="rId12" Type="http://schemas.openxmlformats.org/officeDocument/2006/relationships/slide" Target="slides/slide7.xml"/><Relationship Id="rId56" Type="http://schemas.openxmlformats.org/officeDocument/2006/relationships/font" Target="fonts/QuicksandLight-bold.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1200">
                <a:solidFill>
                  <a:schemeClr val="dk1"/>
                </a:solidFill>
                <a:latin typeface="Calibri"/>
                <a:ea typeface="Calibri"/>
                <a:cs typeface="Calibri"/>
                <a:sym typeface="Calibri"/>
              </a:rPr>
              <a:t>Hello, my name is Brianna Toth. What I will present to you this evening is an extension of the graduate research I have continued to work on outside of school.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sz="1200">
              <a:latin typeface="Calibri"/>
              <a:ea typeface="Calibri"/>
              <a:cs typeface="Calibri"/>
              <a:sym typeface="Calibri"/>
            </a:endParaRPr>
          </a:p>
          <a:p>
            <a:pPr indent="0" lvl="0" marL="0" rtl="0" algn="l">
              <a:lnSpc>
                <a:spcPct val="100000"/>
              </a:lnSpc>
              <a:spcBef>
                <a:spcPts val="0"/>
              </a:spcBef>
              <a:spcAft>
                <a:spcPts val="0"/>
              </a:spcAft>
              <a:buSzPts val="1100"/>
              <a:buNone/>
            </a:pPr>
            <a:r>
              <a:rPr lang="en-US" sz="1200">
                <a:latin typeface="Calibri"/>
                <a:ea typeface="Calibri"/>
                <a:cs typeface="Calibri"/>
                <a:sym typeface="Calibri"/>
              </a:rPr>
              <a:t>I will begin by discussing the context and limitations of my research, then</a:t>
            </a:r>
            <a:r>
              <a:rPr lang="en-US" sz="1200">
                <a:solidFill>
                  <a:schemeClr val="dk1"/>
                </a:solidFill>
                <a:latin typeface="Calibri"/>
                <a:ea typeface="Calibri"/>
                <a:cs typeface="Calibri"/>
                <a:sym typeface="Calibri"/>
              </a:rPr>
              <a:t> explain the timeline I created from it, which includes case studies and a survey designed from my findings.</a:t>
            </a:r>
            <a:endParaRPr sz="1200">
              <a:solidFill>
                <a:schemeClr val="dk1"/>
              </a:solidFill>
              <a:latin typeface="Calibri"/>
              <a:ea typeface="Calibri"/>
              <a:cs typeface="Calibri"/>
              <a:sym typeface="Calibri"/>
            </a:endParaRPr>
          </a:p>
        </p:txBody>
      </p:sp>
      <p:sp>
        <p:nvSpPr>
          <p:cNvPr id="86" name="Google Shape;86;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Google Shape;174;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5" name="Google Shape;175;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SzPts val="1200"/>
              <a:buFont typeface="Calibri"/>
              <a:buChar char="●"/>
            </a:pPr>
            <a:r>
              <a:rPr lang="en-US" sz="1200">
                <a:latin typeface="Calibri"/>
                <a:ea typeface="Calibri"/>
                <a:cs typeface="Calibri"/>
                <a:sym typeface="Calibri"/>
              </a:rPr>
              <a:t>As a result of these barriers it is generally agreed we have 10-15 yrs before media is unplayable</a:t>
            </a:r>
            <a:endParaRPr sz="1200">
              <a:latin typeface="Calibri"/>
              <a:ea typeface="Calibri"/>
              <a:cs typeface="Calibri"/>
              <a:sym typeface="Calibri"/>
            </a:endParaRPr>
          </a:p>
          <a:p>
            <a:pPr indent="-304800" lvl="0" marL="457200" rtl="0" algn="l">
              <a:lnSpc>
                <a:spcPct val="100000"/>
              </a:lnSpc>
              <a:spcBef>
                <a:spcPts val="0"/>
              </a:spcBef>
              <a:spcAft>
                <a:spcPts val="0"/>
              </a:spcAft>
              <a:buSzPts val="1200"/>
              <a:buFont typeface="Calibri"/>
              <a:buChar char="●"/>
            </a:pPr>
            <a:r>
              <a:rPr lang="en-US" sz="1200">
                <a:latin typeface="Calibri"/>
                <a:ea typeface="Calibri"/>
                <a:cs typeface="Calibri"/>
                <a:sym typeface="Calibri"/>
              </a:rPr>
              <a:t>Quote from International Association of Sound and Audiovisual Archives (IASA) task force from 2003 = factors will defeat the efforts of archivists</a:t>
            </a:r>
            <a:endParaRPr sz="1200">
              <a:latin typeface="Calibri"/>
              <a:ea typeface="Calibri"/>
              <a:cs typeface="Calibri"/>
              <a:sym typeface="Calibri"/>
            </a:endParaRPr>
          </a:p>
          <a:p>
            <a:pPr indent="-304800" lvl="0" marL="457200" rtl="0" algn="l">
              <a:lnSpc>
                <a:spcPct val="100000"/>
              </a:lnSpc>
              <a:spcBef>
                <a:spcPts val="0"/>
              </a:spcBef>
              <a:spcAft>
                <a:spcPts val="0"/>
              </a:spcAft>
              <a:buSzPts val="1200"/>
              <a:buFont typeface="Calibri"/>
              <a:buChar char="●"/>
            </a:pPr>
            <a:r>
              <a:rPr lang="en-US" sz="1200">
                <a:latin typeface="Calibri"/>
                <a:ea typeface="Calibri"/>
                <a:cs typeface="Calibri"/>
                <a:sym typeface="Calibri"/>
              </a:rPr>
              <a:t>LOSING BATTLE</a:t>
            </a:r>
            <a:endParaRPr sz="1200">
              <a:latin typeface="Calibri"/>
              <a:ea typeface="Calibri"/>
              <a:cs typeface="Calibri"/>
              <a:sym typeface="Calibri"/>
            </a:endParaRPr>
          </a:p>
          <a:p>
            <a:pPr indent="0" lvl="0" marL="0" rtl="0" algn="l">
              <a:lnSpc>
                <a:spcPct val="100000"/>
              </a:lnSpc>
              <a:spcBef>
                <a:spcPts val="0"/>
              </a:spcBef>
              <a:spcAft>
                <a:spcPts val="0"/>
              </a:spcAft>
              <a:buSzPts val="1100"/>
              <a:buNone/>
            </a:pPr>
            <a:r>
              <a:t/>
            </a:r>
            <a:endParaRPr sz="1200">
              <a:latin typeface="Calibri"/>
              <a:ea typeface="Calibri"/>
              <a:cs typeface="Calibri"/>
              <a:sym typeface="Calibri"/>
            </a:endParaRPr>
          </a:p>
          <a:p>
            <a:pPr indent="-298450" lvl="0" marL="457200" rtl="0" algn="l">
              <a:lnSpc>
                <a:spcPct val="100000"/>
              </a:lnSpc>
              <a:spcBef>
                <a:spcPts val="0"/>
              </a:spcBef>
              <a:spcAft>
                <a:spcPts val="0"/>
              </a:spcAft>
              <a:buClr>
                <a:srgbClr val="FF0000"/>
              </a:buClr>
              <a:buSzPts val="1100"/>
              <a:buChar char="●"/>
            </a:pPr>
            <a:r>
              <a:rPr lang="en-US" sz="1200">
                <a:solidFill>
                  <a:srgbClr val="FF0000"/>
                </a:solidFill>
                <a:latin typeface="Calibri"/>
                <a:ea typeface="Calibri"/>
                <a:cs typeface="Calibri"/>
                <a:sym typeface="Calibri"/>
              </a:rPr>
              <a:t>As the window of time left to preserve this unstable format closes, the knowledge gap between the user and equipment conversely widens.</a:t>
            </a:r>
            <a:r>
              <a:rPr lang="en-US">
                <a:solidFill>
                  <a:srgbClr val="FF0000"/>
                </a:solidFill>
              </a:rPr>
              <a:t> </a:t>
            </a:r>
            <a:endParaRPr>
              <a:solidFill>
                <a:srgbClr val="FF0000"/>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In approaching this issue I wanted to know what had been done already and ask: Can hindsight give us any insight?</a:t>
            </a:r>
            <a:endParaRPr sz="1200">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solidFill>
                <a:schemeClr val="dk1"/>
              </a:solidFill>
            </a:endParaRPr>
          </a:p>
        </p:txBody>
      </p:sp>
      <p:sp>
        <p:nvSpPr>
          <p:cNvPr id="181" name="Google Shape;181;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 name="Google Shape;187;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SzPts val="1200"/>
              <a:buFont typeface="Calibri"/>
              <a:buChar char="●"/>
            </a:pPr>
            <a:r>
              <a:rPr lang="en-US" sz="1200">
                <a:latin typeface="Calibri"/>
                <a:ea typeface="Calibri"/>
                <a:cs typeface="Calibri"/>
                <a:sym typeface="Calibri"/>
              </a:rPr>
              <a:t>Created an interactive timeline visualization of every instance I could find that attempted to address knowledge obsolescence and technical skills relation to the repair and maintenance of analog video decks: </a:t>
            </a:r>
            <a:endParaRPr sz="1200">
              <a:latin typeface="Calibri"/>
              <a:ea typeface="Calibri"/>
              <a:cs typeface="Calibri"/>
              <a:sym typeface="Calibri"/>
            </a:endParaRPr>
          </a:p>
          <a:p>
            <a:pPr indent="-304800" lvl="1" marL="914400" rtl="0" algn="l">
              <a:lnSpc>
                <a:spcPct val="100000"/>
              </a:lnSpc>
              <a:spcBef>
                <a:spcPts val="0"/>
              </a:spcBef>
              <a:spcAft>
                <a:spcPts val="0"/>
              </a:spcAft>
              <a:buSzPts val="1200"/>
              <a:buFont typeface="Calibri"/>
              <a:buChar char="○"/>
            </a:pPr>
            <a:r>
              <a:rPr lang="en-US" sz="1200">
                <a:latin typeface="Calibri"/>
                <a:ea typeface="Calibri"/>
                <a:cs typeface="Calibri"/>
                <a:sym typeface="Calibri"/>
              </a:rPr>
              <a:t>Includes conferences, task forces, projects, grants, reports, etc. = categories are color coded</a:t>
            </a:r>
            <a:endParaRPr sz="1200">
              <a:latin typeface="Calibri"/>
              <a:ea typeface="Calibri"/>
              <a:cs typeface="Calibri"/>
              <a:sym typeface="Calibri"/>
            </a:endParaRPr>
          </a:p>
          <a:p>
            <a:pPr indent="-304800" lvl="1" marL="914400" rtl="0" algn="l">
              <a:lnSpc>
                <a:spcPct val="100000"/>
              </a:lnSpc>
              <a:spcBef>
                <a:spcPts val="0"/>
              </a:spcBef>
              <a:spcAft>
                <a:spcPts val="0"/>
              </a:spcAft>
              <a:buSzPts val="1200"/>
              <a:buFont typeface="Calibri"/>
              <a:buChar char="○"/>
            </a:pPr>
            <a:r>
              <a:rPr lang="en-US" sz="1200">
                <a:latin typeface="Calibri"/>
                <a:ea typeface="Calibri"/>
                <a:cs typeface="Calibri"/>
                <a:sym typeface="Calibri"/>
              </a:rPr>
              <a:t>1978 to present = 49 items</a:t>
            </a:r>
            <a:endParaRPr sz="1200">
              <a:latin typeface="Calibri"/>
              <a:ea typeface="Calibri"/>
              <a:cs typeface="Calibri"/>
              <a:sym typeface="Calibri"/>
            </a:endParaRPr>
          </a:p>
          <a:p>
            <a:pPr indent="-304800" lvl="1" marL="914400" rtl="0" algn="l">
              <a:lnSpc>
                <a:spcPct val="100000"/>
              </a:lnSpc>
              <a:spcBef>
                <a:spcPts val="0"/>
              </a:spcBef>
              <a:spcAft>
                <a:spcPts val="0"/>
              </a:spcAft>
              <a:buSzPts val="1200"/>
              <a:buFont typeface="Calibri"/>
              <a:buChar char="○"/>
            </a:pPr>
            <a:r>
              <a:rPr lang="en-US" sz="1200">
                <a:latin typeface="Calibri"/>
                <a:ea typeface="Calibri"/>
                <a:cs typeface="Calibri"/>
                <a:sym typeface="Calibri"/>
              </a:rPr>
              <a:t>Can submit events and instances through my website - thank you to Ashley Blewer and Linda Tadic</a:t>
            </a:r>
            <a:endParaRPr sz="1200">
              <a:latin typeface="Calibri"/>
              <a:ea typeface="Calibri"/>
              <a:cs typeface="Calibri"/>
              <a:sym typeface="Calibri"/>
            </a:endParaRPr>
          </a:p>
          <a:p>
            <a:pPr indent="-304800" lvl="1" marL="914400" rtl="0" algn="l">
              <a:lnSpc>
                <a:spcPct val="100000"/>
              </a:lnSpc>
              <a:spcBef>
                <a:spcPts val="0"/>
              </a:spcBef>
              <a:spcAft>
                <a:spcPts val="0"/>
              </a:spcAft>
              <a:buSzPts val="1200"/>
              <a:buFont typeface="Calibri"/>
              <a:buChar char="○"/>
            </a:pPr>
            <a:r>
              <a:rPr lang="en-US" sz="1200">
                <a:latin typeface="Calibri"/>
                <a:ea typeface="Calibri"/>
                <a:cs typeface="Calibri"/>
                <a:sym typeface="Calibri"/>
              </a:rPr>
              <a:t>Utilized this as a </a:t>
            </a:r>
            <a:r>
              <a:rPr b="1" lang="en-US" sz="1200">
                <a:latin typeface="Calibri"/>
                <a:ea typeface="Calibri"/>
                <a:cs typeface="Calibri"/>
                <a:sym typeface="Calibri"/>
              </a:rPr>
              <a:t>dataset</a:t>
            </a:r>
            <a:endParaRPr b="1" sz="1200">
              <a:latin typeface="Calibri"/>
              <a:ea typeface="Calibri"/>
              <a:cs typeface="Calibri"/>
              <a:sym typeface="Calibri"/>
            </a:endParaRPr>
          </a:p>
          <a:p>
            <a:pPr indent="-304800" lvl="0" marL="457200" rtl="0" algn="l">
              <a:lnSpc>
                <a:spcPct val="100000"/>
              </a:lnSpc>
              <a:spcBef>
                <a:spcPts val="0"/>
              </a:spcBef>
              <a:spcAft>
                <a:spcPts val="0"/>
              </a:spcAft>
              <a:buSzPts val="1200"/>
              <a:buFont typeface="Calibri"/>
              <a:buChar char="●"/>
            </a:pPr>
            <a:r>
              <a:rPr lang="en-US" sz="1200">
                <a:latin typeface="Calibri"/>
                <a:ea typeface="Calibri"/>
                <a:cs typeface="Calibri"/>
                <a:sym typeface="Calibri"/>
              </a:rPr>
              <a:t>I should note that in an effort to keep this equipment focused - lists of resources like carrier specific publications and media archiving degrees and certificate programs were given over to AMIA’s CEA Task Force and included as appendices in the report I helped them submit this past year. These lists will also be available on my website.</a:t>
            </a:r>
            <a:endParaRPr sz="1200">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3" name="Google Shape;193;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Google Shape;198;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9" name="Google Shape;199;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SzPts val="1200"/>
              <a:buFont typeface="Calibri"/>
              <a:buAutoNum type="arabicPeriod"/>
            </a:pPr>
            <a:r>
              <a:rPr b="1" lang="en-US" sz="1200">
                <a:latin typeface="Calibri"/>
                <a:ea typeface="Calibri"/>
                <a:cs typeface="Calibri"/>
                <a:sym typeface="Calibri"/>
              </a:rPr>
              <a:t>Emphasis on physicality</a:t>
            </a:r>
            <a:endParaRPr b="1" sz="1200">
              <a:latin typeface="Calibri"/>
              <a:ea typeface="Calibri"/>
              <a:cs typeface="Calibri"/>
              <a:sym typeface="Calibri"/>
            </a:endParaRPr>
          </a:p>
          <a:p>
            <a:pPr indent="-304800" lvl="1" marL="914400" rtl="0" algn="l">
              <a:lnSpc>
                <a:spcPct val="100000"/>
              </a:lnSpc>
              <a:spcBef>
                <a:spcPts val="0"/>
              </a:spcBef>
              <a:spcAft>
                <a:spcPts val="0"/>
              </a:spcAft>
              <a:buSzPts val="1200"/>
              <a:buFont typeface="Calibri"/>
              <a:buAutoNum type="alphaLcPeriod"/>
            </a:pPr>
            <a:r>
              <a:rPr lang="en-US" sz="1200">
                <a:latin typeface="Calibri"/>
                <a:ea typeface="Calibri"/>
                <a:cs typeface="Calibri"/>
                <a:sym typeface="Calibri"/>
              </a:rPr>
              <a:t>Chemical makeup of magnetic tape, a potential video preservation format, cleaning techniques, proper storage conditions, video error identification</a:t>
            </a:r>
            <a:endParaRPr sz="1200">
              <a:latin typeface="Calibri"/>
              <a:ea typeface="Calibri"/>
              <a:cs typeface="Calibri"/>
              <a:sym typeface="Calibri"/>
            </a:endParaRPr>
          </a:p>
          <a:p>
            <a:pPr indent="-304800" lvl="0" marL="457200" rtl="0" algn="l">
              <a:lnSpc>
                <a:spcPct val="100000"/>
              </a:lnSpc>
              <a:spcBef>
                <a:spcPts val="0"/>
              </a:spcBef>
              <a:spcAft>
                <a:spcPts val="0"/>
              </a:spcAft>
              <a:buSzPts val="1200"/>
              <a:buFont typeface="Calibri"/>
              <a:buAutoNum type="arabicPeriod"/>
            </a:pPr>
            <a:r>
              <a:rPr b="1" lang="en-US" sz="1200">
                <a:latin typeface="Calibri"/>
                <a:ea typeface="Calibri"/>
                <a:cs typeface="Calibri"/>
                <a:sym typeface="Calibri"/>
              </a:rPr>
              <a:t>Cataloguing</a:t>
            </a:r>
            <a:r>
              <a:rPr lang="en-US" sz="1200">
                <a:latin typeface="Calibri"/>
                <a:ea typeface="Calibri"/>
                <a:cs typeface="Calibri"/>
                <a:sym typeface="Calibri"/>
              </a:rPr>
              <a:t> </a:t>
            </a:r>
            <a:r>
              <a:rPr b="1" lang="en-US" sz="1200">
                <a:latin typeface="Calibri"/>
                <a:ea typeface="Calibri"/>
                <a:cs typeface="Calibri"/>
                <a:sym typeface="Calibri"/>
              </a:rPr>
              <a:t>Standards</a:t>
            </a:r>
            <a:endParaRPr b="1" sz="1200">
              <a:latin typeface="Calibri"/>
              <a:ea typeface="Calibri"/>
              <a:cs typeface="Calibri"/>
              <a:sym typeface="Calibri"/>
            </a:endParaRPr>
          </a:p>
          <a:p>
            <a:pPr indent="-304800" lvl="1" marL="914400" rtl="0" algn="l">
              <a:lnSpc>
                <a:spcPct val="100000"/>
              </a:lnSpc>
              <a:spcBef>
                <a:spcPts val="0"/>
              </a:spcBef>
              <a:spcAft>
                <a:spcPts val="0"/>
              </a:spcAft>
              <a:buSzPts val="1200"/>
              <a:buFont typeface="Calibri"/>
              <a:buAutoNum type="alphaLcPeriod"/>
            </a:pPr>
            <a:r>
              <a:rPr lang="en-US" sz="1200">
                <a:latin typeface="Calibri"/>
                <a:ea typeface="Calibri"/>
                <a:cs typeface="Calibri"/>
                <a:sym typeface="Calibri"/>
              </a:rPr>
              <a:t>Believed in the 90s documentation was the first step to preservation and would assist with record sharing and receiving grants.</a:t>
            </a:r>
            <a:endParaRPr sz="1200">
              <a:latin typeface="Calibri"/>
              <a:ea typeface="Calibri"/>
              <a:cs typeface="Calibri"/>
              <a:sym typeface="Calibri"/>
            </a:endParaRPr>
          </a:p>
          <a:p>
            <a:pPr indent="-304800" lvl="0" marL="457200" rtl="0" algn="l">
              <a:lnSpc>
                <a:spcPct val="100000"/>
              </a:lnSpc>
              <a:spcBef>
                <a:spcPts val="0"/>
              </a:spcBef>
              <a:spcAft>
                <a:spcPts val="0"/>
              </a:spcAft>
              <a:buSzPts val="1200"/>
              <a:buFont typeface="Calibri"/>
              <a:buAutoNum type="arabicPeriod"/>
            </a:pPr>
            <a:r>
              <a:rPr b="1" lang="en-US" sz="1200">
                <a:latin typeface="Calibri"/>
                <a:ea typeface="Calibri"/>
                <a:cs typeface="Calibri"/>
                <a:sym typeface="Calibri"/>
              </a:rPr>
              <a:t>Playback equipment is mostly absent</a:t>
            </a:r>
            <a:endParaRPr b="1" sz="1200">
              <a:latin typeface="Calibri"/>
              <a:ea typeface="Calibri"/>
              <a:cs typeface="Calibri"/>
              <a:sym typeface="Calibri"/>
            </a:endParaRPr>
          </a:p>
          <a:p>
            <a:pPr indent="-304800" lvl="1" marL="914400" rtl="0" algn="l">
              <a:lnSpc>
                <a:spcPct val="100000"/>
              </a:lnSpc>
              <a:spcBef>
                <a:spcPts val="0"/>
              </a:spcBef>
              <a:spcAft>
                <a:spcPts val="0"/>
              </a:spcAft>
              <a:buSzPts val="1200"/>
              <a:buFont typeface="Calibri"/>
              <a:buAutoNum type="alphaLcPeriod"/>
            </a:pPr>
            <a:r>
              <a:rPr lang="en-US" sz="1200">
                <a:latin typeface="Calibri"/>
                <a:ea typeface="Calibri"/>
                <a:cs typeface="Calibri"/>
                <a:sym typeface="Calibri"/>
              </a:rPr>
              <a:t>If included, it was a brief mention or footnote and the main focus remained carrier and object specific. </a:t>
            </a:r>
            <a:endParaRPr sz="1200">
              <a:latin typeface="Calibri"/>
              <a:ea typeface="Calibri"/>
              <a:cs typeface="Calibri"/>
              <a:sym typeface="Calibri"/>
            </a:endParaRPr>
          </a:p>
          <a:p>
            <a:pPr indent="0" lvl="0" marL="0" rtl="0" algn="l">
              <a:lnSpc>
                <a:spcPct val="100000"/>
              </a:lnSpc>
              <a:spcBef>
                <a:spcPts val="0"/>
              </a:spcBef>
              <a:spcAft>
                <a:spcPts val="0"/>
              </a:spcAft>
              <a:buSzPts val="1100"/>
              <a:buNone/>
            </a:pPr>
            <a:r>
              <a:t/>
            </a:r>
            <a:endParaRPr sz="1200">
              <a:solidFill>
                <a:schemeClr val="dk1"/>
              </a:solidFill>
              <a:latin typeface="Calibri"/>
              <a:ea typeface="Calibri"/>
              <a:cs typeface="Calibri"/>
              <a:sym typeface="Calibri"/>
            </a:endParaRPr>
          </a:p>
          <a:p>
            <a:pPr indent="-304800" lvl="0" marL="457200" rtl="0" algn="l">
              <a:lnSpc>
                <a:spcPct val="100000"/>
              </a:lnSpc>
              <a:spcBef>
                <a:spcPts val="0"/>
              </a:spcBef>
              <a:spcAft>
                <a:spcPts val="0"/>
              </a:spcAft>
              <a:buSzPts val="1200"/>
              <a:buFont typeface="Calibri"/>
              <a:buChar char="●"/>
            </a:pPr>
            <a:r>
              <a:rPr lang="en-US" sz="1200">
                <a:latin typeface="Calibri"/>
                <a:ea typeface="Calibri"/>
                <a:cs typeface="Calibri"/>
                <a:sym typeface="Calibri"/>
              </a:rPr>
              <a:t>This issue has not gone away</a:t>
            </a:r>
            <a:endParaRPr sz="1200">
              <a:solidFill>
                <a:srgbClr val="FF0000"/>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solidFill>
                <a:srgbClr val="FF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Google Shape;206;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1200">
                <a:latin typeface="Calibri"/>
                <a:ea typeface="Calibri"/>
                <a:cs typeface="Calibri"/>
                <a:sym typeface="Calibri"/>
              </a:rPr>
              <a:t>5 instances in all that were equipment related</a:t>
            </a:r>
            <a:endParaRPr sz="1200">
              <a:latin typeface="Calibri"/>
              <a:ea typeface="Calibri"/>
              <a:cs typeface="Calibri"/>
              <a:sym typeface="Calibri"/>
            </a:endParaRPr>
          </a:p>
        </p:txBody>
      </p:sp>
      <p:sp>
        <p:nvSpPr>
          <p:cNvPr id="207" name="Google Shape;207;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Google Shape;223;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1200">
                <a:latin typeface="Calibri"/>
                <a:ea typeface="Calibri"/>
                <a:cs typeface="Calibri"/>
                <a:sym typeface="Calibri"/>
              </a:rPr>
              <a:t>The only survey conducted that specifically addressed video playback equipment is from </a:t>
            </a:r>
            <a:r>
              <a:rPr b="1" lang="en-US" sz="1200">
                <a:latin typeface="Calibri"/>
                <a:ea typeface="Calibri"/>
                <a:cs typeface="Calibri"/>
                <a:sym typeface="Calibri"/>
              </a:rPr>
              <a:t>2008 by the Independent Media Arts Preservation (IMAP)</a:t>
            </a:r>
            <a:r>
              <a:rPr lang="en-US" sz="1200">
                <a:latin typeface="Calibri"/>
                <a:ea typeface="Calibri"/>
                <a:cs typeface="Calibri"/>
                <a:sym typeface="Calibri"/>
              </a:rPr>
              <a:t>. This survey sought to gauge interest in several potential projects for the future, including:</a:t>
            </a:r>
            <a:endParaRPr sz="1200">
              <a:latin typeface="Calibri"/>
              <a:ea typeface="Calibri"/>
              <a:cs typeface="Calibri"/>
              <a:sym typeface="Calibri"/>
            </a:endParaRPr>
          </a:p>
          <a:p>
            <a:pPr indent="0" lvl="0" marL="0" rtl="0" algn="l">
              <a:lnSpc>
                <a:spcPct val="100000"/>
              </a:lnSpc>
              <a:spcBef>
                <a:spcPts val="0"/>
              </a:spcBef>
              <a:spcAft>
                <a:spcPts val="0"/>
              </a:spcAft>
              <a:buSzPts val="1100"/>
              <a:buNone/>
            </a:pPr>
            <a:r>
              <a:t/>
            </a:r>
            <a:endParaRPr sz="1200">
              <a:latin typeface="Calibri"/>
              <a:ea typeface="Calibri"/>
              <a:cs typeface="Calibri"/>
              <a:sym typeface="Calibri"/>
            </a:endParaRPr>
          </a:p>
          <a:p>
            <a:pPr indent="-304800" lvl="0" marL="457200" rtl="0" algn="l">
              <a:lnSpc>
                <a:spcPct val="100000"/>
              </a:lnSpc>
              <a:spcBef>
                <a:spcPts val="0"/>
              </a:spcBef>
              <a:spcAft>
                <a:spcPts val="0"/>
              </a:spcAft>
              <a:buSzPts val="1200"/>
              <a:buFont typeface="Calibri"/>
              <a:buChar char="●"/>
            </a:pPr>
            <a:r>
              <a:rPr lang="en-US" sz="1200">
                <a:latin typeface="Calibri"/>
                <a:ea typeface="Calibri"/>
                <a:cs typeface="Calibri"/>
                <a:sym typeface="Calibri"/>
              </a:rPr>
              <a:t>an online registry of playback equipment</a:t>
            </a:r>
            <a:endParaRPr sz="1200">
              <a:latin typeface="Calibri"/>
              <a:ea typeface="Calibri"/>
              <a:cs typeface="Calibri"/>
              <a:sym typeface="Calibri"/>
            </a:endParaRPr>
          </a:p>
          <a:p>
            <a:pPr indent="-304800" lvl="0" marL="457200" rtl="0" algn="l">
              <a:lnSpc>
                <a:spcPct val="100000"/>
              </a:lnSpc>
              <a:spcBef>
                <a:spcPts val="0"/>
              </a:spcBef>
              <a:spcAft>
                <a:spcPts val="0"/>
              </a:spcAft>
              <a:buSzPts val="1200"/>
              <a:buFont typeface="Calibri"/>
              <a:buChar char="●"/>
            </a:pPr>
            <a:r>
              <a:rPr lang="en-US" sz="1200">
                <a:latin typeface="Calibri"/>
                <a:ea typeface="Calibri"/>
                <a:cs typeface="Calibri"/>
                <a:sym typeface="Calibri"/>
              </a:rPr>
              <a:t>creation of a template that could be used to help inventory and catalog such equipment (Artist Instrument Database project)</a:t>
            </a:r>
            <a:endParaRPr sz="1200">
              <a:latin typeface="Calibri"/>
              <a:ea typeface="Calibri"/>
              <a:cs typeface="Calibri"/>
              <a:sym typeface="Calibri"/>
            </a:endParaRPr>
          </a:p>
          <a:p>
            <a:pPr indent="-304800" lvl="0" marL="457200" rtl="0" algn="l">
              <a:lnSpc>
                <a:spcPct val="100000"/>
              </a:lnSpc>
              <a:spcBef>
                <a:spcPts val="0"/>
              </a:spcBef>
              <a:spcAft>
                <a:spcPts val="0"/>
              </a:spcAft>
              <a:buSzPts val="1200"/>
              <a:buFont typeface="Calibri"/>
              <a:buChar char="●"/>
            </a:pPr>
            <a:r>
              <a:rPr lang="en-US" sz="1200">
                <a:latin typeface="Calibri"/>
                <a:ea typeface="Calibri"/>
                <a:cs typeface="Calibri"/>
                <a:sym typeface="Calibri"/>
              </a:rPr>
              <a:t>a cooperative effort to share parts and expertise.</a:t>
            </a:r>
            <a:endParaRPr sz="1200">
              <a:latin typeface="Calibri"/>
              <a:ea typeface="Calibri"/>
              <a:cs typeface="Calibri"/>
              <a:sym typeface="Calibri"/>
            </a:endParaRPr>
          </a:p>
          <a:p>
            <a:pPr indent="0" lvl="0" marL="0" rtl="0" algn="l">
              <a:lnSpc>
                <a:spcPct val="100000"/>
              </a:lnSpc>
              <a:spcBef>
                <a:spcPts val="0"/>
              </a:spcBef>
              <a:spcAft>
                <a:spcPts val="0"/>
              </a:spcAft>
              <a:buSzPts val="1100"/>
              <a:buNone/>
            </a:pPr>
            <a:r>
              <a:t/>
            </a:r>
            <a:endParaRPr sz="1200">
              <a:latin typeface="Calibri"/>
              <a:ea typeface="Calibri"/>
              <a:cs typeface="Calibri"/>
              <a:sym typeface="Calibri"/>
            </a:endParaRPr>
          </a:p>
          <a:p>
            <a:pPr indent="0" lvl="0" marL="0" rtl="0" algn="l">
              <a:lnSpc>
                <a:spcPct val="100000"/>
              </a:lnSpc>
              <a:spcBef>
                <a:spcPts val="0"/>
              </a:spcBef>
              <a:spcAft>
                <a:spcPts val="0"/>
              </a:spcAft>
              <a:buSzPts val="1100"/>
              <a:buNone/>
            </a:pPr>
            <a:r>
              <a:rPr lang="en-US" sz="1200">
                <a:latin typeface="Calibri"/>
                <a:ea typeface="Calibri"/>
                <a:cs typeface="Calibri"/>
                <a:sym typeface="Calibri"/>
              </a:rPr>
              <a:t>However, these other projects never materialized after the report was published.</a:t>
            </a:r>
            <a:endParaRPr sz="1200">
              <a:latin typeface="Calibri"/>
              <a:ea typeface="Calibri"/>
              <a:cs typeface="Calibri"/>
              <a:sym typeface="Calibri"/>
            </a:endParaRPr>
          </a:p>
          <a:p>
            <a:pPr indent="0" lvl="0" marL="0" rtl="0" algn="l">
              <a:lnSpc>
                <a:spcPct val="100000"/>
              </a:lnSpc>
              <a:spcBef>
                <a:spcPts val="0"/>
              </a:spcBef>
              <a:spcAft>
                <a:spcPts val="0"/>
              </a:spcAft>
              <a:buSzPts val="1100"/>
              <a:buNone/>
            </a:pPr>
            <a:r>
              <a:t/>
            </a:r>
            <a:endParaRPr sz="1200">
              <a:solidFill>
                <a:srgbClr val="FF0000"/>
              </a:solidFill>
              <a:latin typeface="Calibri"/>
              <a:ea typeface="Calibri"/>
              <a:cs typeface="Calibri"/>
              <a:sym typeface="Calibri"/>
            </a:endParaRPr>
          </a:p>
          <a:p>
            <a:pPr indent="0" lvl="0" marL="0" rtl="0" algn="l">
              <a:lnSpc>
                <a:spcPct val="100000"/>
              </a:lnSpc>
              <a:spcBef>
                <a:spcPts val="0"/>
              </a:spcBef>
              <a:spcAft>
                <a:spcPts val="0"/>
              </a:spcAft>
              <a:buSzPts val="1100"/>
              <a:buNone/>
            </a:pPr>
            <a:r>
              <a:rPr lang="en-US" sz="1200">
                <a:latin typeface="Calibri"/>
                <a:ea typeface="Calibri"/>
                <a:cs typeface="Calibri"/>
                <a:sym typeface="Calibri"/>
              </a:rPr>
              <a:t>What can be gleaned by the efforts thus far is that there has indisputably been concern surrounding the materiality of videotape, but little progress has been made to understand this issue holistically by including the machines that accompany it. With the minimal attention analog video decks have been given and established need for the knowledge transfer of necessary technical skills, </a:t>
            </a:r>
            <a:r>
              <a:rPr b="1" lang="en-US" sz="1200">
                <a:latin typeface="Calibri"/>
                <a:ea typeface="Calibri"/>
                <a:cs typeface="Calibri"/>
                <a:sym typeface="Calibri"/>
              </a:rPr>
              <a:t>I will discuss two contrasting approaches to this issue that have previously been attempted included in the timeline.</a:t>
            </a:r>
            <a:endParaRPr b="1" sz="1200">
              <a:latin typeface="Calibri"/>
              <a:ea typeface="Calibri"/>
              <a:cs typeface="Calibri"/>
              <a:sym typeface="Calibri"/>
            </a:endParaRPr>
          </a:p>
          <a:p>
            <a:pPr indent="0" lvl="0" marL="0" rtl="0" algn="l">
              <a:lnSpc>
                <a:spcPct val="100000"/>
              </a:lnSpc>
              <a:spcBef>
                <a:spcPts val="0"/>
              </a:spcBef>
              <a:spcAft>
                <a:spcPts val="0"/>
              </a:spcAft>
              <a:buSzPts val="1100"/>
              <a:buNone/>
            </a:pPr>
            <a:r>
              <a:t/>
            </a:r>
            <a:endParaRPr b="1" sz="1200">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i="1" lang="en-US" sz="1200">
                <a:solidFill>
                  <a:srgbClr val="FF0000"/>
                </a:solidFill>
                <a:latin typeface="Calibri"/>
                <a:ea typeface="Calibri"/>
                <a:cs typeface="Calibri"/>
                <a:sym typeface="Calibri"/>
              </a:rPr>
              <a:t>During the</a:t>
            </a:r>
            <a:r>
              <a:rPr b="1" i="1" lang="en-US" sz="1200">
                <a:solidFill>
                  <a:srgbClr val="FF0000"/>
                </a:solidFill>
                <a:latin typeface="Calibri"/>
                <a:ea typeface="Calibri"/>
                <a:cs typeface="Calibri"/>
                <a:sym typeface="Calibri"/>
              </a:rPr>
              <a:t> mid-1990s several surveys were conducted about the volume and condition of videotape holdings, but these did not extend beyond providing a picture of the preservation that still needed to be done.</a:t>
            </a:r>
            <a:r>
              <a:rPr i="1" lang="en-US" sz="1200">
                <a:solidFill>
                  <a:srgbClr val="FF0000"/>
                </a:solidFill>
                <a:latin typeface="Calibri"/>
                <a:ea typeface="Calibri"/>
                <a:cs typeface="Calibri"/>
                <a:sym typeface="Calibri"/>
              </a:rPr>
              <a:t> Perhaps the most ambitious survey was the </a:t>
            </a:r>
            <a:r>
              <a:rPr b="1" i="1" lang="en-US" sz="1200">
                <a:solidFill>
                  <a:srgbClr val="FF0000"/>
                </a:solidFill>
                <a:latin typeface="Calibri"/>
                <a:ea typeface="Calibri"/>
                <a:cs typeface="Calibri"/>
                <a:sym typeface="Calibri"/>
              </a:rPr>
              <a:t>Health Heritage Index Report</a:t>
            </a:r>
            <a:r>
              <a:rPr i="1" lang="en-US" sz="1200">
                <a:solidFill>
                  <a:srgbClr val="FF0000"/>
                </a:solidFill>
                <a:latin typeface="Calibri"/>
                <a:ea typeface="Calibri"/>
                <a:cs typeface="Calibri"/>
                <a:sym typeface="Calibri"/>
              </a:rPr>
              <a:t> from 2005 that detailed the preservation needs of over 14,500 U.S. collections held in the public trust. In this survey, playback equipment is only mentioned in relation to questioning what institutions' conservation and preservation programs encompassed and what training was provided. In the final report this data appears within a graph, but is not discussed further within the text or mentioned elsewhere in the survey results.</a:t>
            </a:r>
            <a:endParaRPr i="1" sz="1200">
              <a:solidFill>
                <a:srgbClr val="FF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i="1" sz="1200">
              <a:solidFill>
                <a:srgbClr val="FF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b="1" i="1" lang="en-US" sz="1200">
                <a:solidFill>
                  <a:srgbClr val="FF0000"/>
                </a:solidFill>
                <a:latin typeface="Calibri"/>
                <a:ea typeface="Calibri"/>
                <a:cs typeface="Calibri"/>
                <a:sym typeface="Calibri"/>
              </a:rPr>
              <a:t>Video playback machines continued to be overlooked in the Council on Library and Information Resources (CLIR) reports on videotape in both 1993 and 1995, and was only momentarily discussed in the Association of Moving Image Archivists (AMIA)’s “Local Television: A Guide to Saving Our Heritage” report in 2003. </a:t>
            </a:r>
            <a:r>
              <a:rPr i="1" lang="en-US" sz="1200">
                <a:solidFill>
                  <a:srgbClr val="FF0000"/>
                </a:solidFill>
                <a:latin typeface="Calibri"/>
                <a:ea typeface="Calibri"/>
                <a:cs typeface="Calibri"/>
                <a:sym typeface="Calibri"/>
              </a:rPr>
              <a:t>Although the Library of Congress held a hearing in 1996 on the Preservation of Television and Video which mentioned obsolete equipment, these proceedings once again focused predominantly on the physical vulnerability of magnetic tape.</a:t>
            </a:r>
            <a:endParaRPr b="1" sz="1200">
              <a:latin typeface="Calibri"/>
              <a:ea typeface="Calibri"/>
              <a:cs typeface="Calibri"/>
              <a:sym typeface="Calibri"/>
            </a:endParaRPr>
          </a:p>
        </p:txBody>
      </p:sp>
      <p:sp>
        <p:nvSpPr>
          <p:cNvPr id="224" name="Google Shape;224;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Google Shape;232;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3" name="Google Shape;233;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Many of the knowledge keepers working with analog video were </a:t>
            </a:r>
            <a:r>
              <a:rPr b="1" lang="en-US" sz="1200">
                <a:solidFill>
                  <a:schemeClr val="dk1"/>
                </a:solidFill>
                <a:latin typeface="Calibri"/>
                <a:ea typeface="Calibri"/>
                <a:cs typeface="Calibri"/>
                <a:sym typeface="Calibri"/>
              </a:rPr>
              <a:t>broadcast technicians or pioneers of early electronics</a:t>
            </a:r>
            <a:r>
              <a:rPr lang="en-US"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indent="-304800" lvl="1" marL="91440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Mentored as apprentices in a commercial setting</a:t>
            </a:r>
            <a:endParaRPr sz="1200">
              <a:solidFill>
                <a:schemeClr val="dk1"/>
              </a:solidFill>
              <a:latin typeface="Calibri"/>
              <a:ea typeface="Calibri"/>
              <a:cs typeface="Calibri"/>
              <a:sym typeface="Calibri"/>
            </a:endParaRPr>
          </a:p>
          <a:p>
            <a:pPr indent="-304800" lvl="1" marL="91440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Skills part of a technical trade</a:t>
            </a:r>
            <a:endParaRPr sz="1200">
              <a:solidFill>
                <a:schemeClr val="dk1"/>
              </a:solidFill>
              <a:latin typeface="Calibri"/>
              <a:ea typeface="Calibri"/>
              <a:cs typeface="Calibri"/>
              <a:sym typeface="Calibri"/>
            </a:endParaRPr>
          </a:p>
          <a:p>
            <a:pPr indent="-304800" lvl="0" marL="45720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AHOD was a project started by BAVC employee and then NYU MIAP student Ben Turkus in 2015 that utilized this model to successfully </a:t>
            </a:r>
            <a:r>
              <a:rPr b="1" lang="en-US" sz="1200">
                <a:solidFill>
                  <a:schemeClr val="dk1"/>
                </a:solidFill>
                <a:latin typeface="Calibri"/>
                <a:ea typeface="Calibri"/>
                <a:cs typeface="Calibri"/>
                <a:sym typeface="Calibri"/>
              </a:rPr>
              <a:t>refurbished a Sony EIAJ-1 deck </a:t>
            </a:r>
            <a:r>
              <a:rPr lang="en-US" sz="1200">
                <a:solidFill>
                  <a:schemeClr val="dk1"/>
                </a:solidFill>
                <a:latin typeface="Calibri"/>
                <a:ea typeface="Calibri"/>
                <a:cs typeface="Calibri"/>
                <a:sym typeface="Calibri"/>
              </a:rPr>
              <a:t>under the guidance of Ken Zinn—a piece of equipment necessary for BAVC’s open reel transfer services</a:t>
            </a:r>
            <a:endParaRPr sz="1200">
              <a:solidFill>
                <a:schemeClr val="dk1"/>
              </a:solidFill>
              <a:latin typeface="Calibri"/>
              <a:ea typeface="Calibri"/>
              <a:cs typeface="Calibri"/>
              <a:sym typeface="Calibri"/>
            </a:endParaRPr>
          </a:p>
          <a:p>
            <a:pPr indent="-304800" lvl="0" marL="45720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The proposal had three main goals</a:t>
            </a:r>
            <a:endParaRPr sz="1200">
              <a:solidFill>
                <a:schemeClr val="dk1"/>
              </a:solidFill>
              <a:latin typeface="Calibri"/>
              <a:ea typeface="Calibri"/>
              <a:cs typeface="Calibri"/>
              <a:sym typeface="Calibri"/>
            </a:endParaRPr>
          </a:p>
          <a:p>
            <a:pPr indent="-304800" lvl="1" marL="91440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30-hour training curriculum that could be integrated into audiovisual preservation workflows and educational programs for VTRs</a:t>
            </a:r>
            <a:endParaRPr sz="1200">
              <a:solidFill>
                <a:schemeClr val="dk1"/>
              </a:solidFill>
              <a:latin typeface="Calibri"/>
              <a:ea typeface="Calibri"/>
              <a:cs typeface="Calibri"/>
              <a:sym typeface="Calibri"/>
            </a:endParaRPr>
          </a:p>
          <a:p>
            <a:pPr indent="-304800" lvl="1" marL="91440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Use to teach a hands-on training workshop to 10 audiovisual archivists who would then go back to their institutions and train other staff</a:t>
            </a:r>
            <a:endParaRPr sz="1200">
              <a:solidFill>
                <a:schemeClr val="dk1"/>
              </a:solidFill>
              <a:latin typeface="Calibri"/>
              <a:ea typeface="Calibri"/>
              <a:cs typeface="Calibri"/>
              <a:sym typeface="Calibri"/>
            </a:endParaRPr>
          </a:p>
          <a:p>
            <a:pPr indent="-304800" lvl="1" marL="91440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Developing an online resource that made the curriculum freely available to assist with the maintenance and repairs of VTRs</a:t>
            </a:r>
            <a:endParaRPr sz="12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Google Shape;241;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2" name="Google Shape;242;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SzPts val="1200"/>
              <a:buFont typeface="Calibri"/>
              <a:buChar char="●"/>
            </a:pPr>
            <a:r>
              <a:rPr lang="en-US" sz="1200">
                <a:latin typeface="Calibri"/>
                <a:ea typeface="Calibri"/>
                <a:cs typeface="Calibri"/>
                <a:sym typeface="Calibri"/>
              </a:rPr>
              <a:t>Shortcomings of the mentorship model are: </a:t>
            </a:r>
            <a:endParaRPr sz="1200">
              <a:latin typeface="Calibri"/>
              <a:ea typeface="Calibri"/>
              <a:cs typeface="Calibri"/>
              <a:sym typeface="Calibri"/>
            </a:endParaRPr>
          </a:p>
          <a:p>
            <a:pPr indent="-304800" lvl="1" marL="914400" rtl="0" algn="l">
              <a:lnSpc>
                <a:spcPct val="100000"/>
              </a:lnSpc>
              <a:spcBef>
                <a:spcPts val="0"/>
              </a:spcBef>
              <a:spcAft>
                <a:spcPts val="0"/>
              </a:spcAft>
              <a:buSzPts val="1200"/>
              <a:buFont typeface="Calibri"/>
              <a:buChar char="○"/>
            </a:pPr>
            <a:r>
              <a:rPr lang="en-US" sz="1200">
                <a:latin typeface="Calibri"/>
                <a:ea typeface="Calibri"/>
                <a:cs typeface="Calibri"/>
                <a:sym typeface="Calibri"/>
              </a:rPr>
              <a:t>Cannot be applied on a large scale with the time that proficient training requires and the demographic of skilled mentors are rapidly diminishing</a:t>
            </a:r>
            <a:endParaRPr sz="1200">
              <a:latin typeface="Calibri"/>
              <a:ea typeface="Calibri"/>
              <a:cs typeface="Calibri"/>
              <a:sym typeface="Calibri"/>
            </a:endParaRPr>
          </a:p>
          <a:p>
            <a:pPr indent="-304800" lvl="1" marL="914400" rtl="0" algn="l">
              <a:lnSpc>
                <a:spcPct val="100000"/>
              </a:lnSpc>
              <a:spcBef>
                <a:spcPts val="0"/>
              </a:spcBef>
              <a:spcAft>
                <a:spcPts val="0"/>
              </a:spcAft>
              <a:buSzPts val="1200"/>
              <a:buFont typeface="Calibri"/>
              <a:buChar char="○"/>
            </a:pPr>
            <a:r>
              <a:rPr lang="en-US" sz="1200">
                <a:latin typeface="Calibri"/>
                <a:ea typeface="Calibri"/>
                <a:cs typeface="Calibri"/>
                <a:sym typeface="Calibri"/>
              </a:rPr>
              <a:t>Sheer volume of material in need of preservation overshadows available time and labor.</a:t>
            </a:r>
            <a:endParaRPr sz="1200">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8" name="Google Shape;24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SzPts val="1200"/>
              <a:buFont typeface="Calibri"/>
              <a:buChar char="●"/>
            </a:pPr>
            <a:r>
              <a:rPr lang="en-US" sz="1200">
                <a:latin typeface="Calibri"/>
                <a:ea typeface="Calibri"/>
                <a:cs typeface="Calibri"/>
                <a:sym typeface="Calibri"/>
              </a:rPr>
              <a:t>Media Digitization and Preservation Initiative = MDPI</a:t>
            </a:r>
            <a:endParaRPr sz="1200">
              <a:latin typeface="Calibri"/>
              <a:ea typeface="Calibri"/>
              <a:cs typeface="Calibri"/>
              <a:sym typeface="Calibri"/>
            </a:endParaRPr>
          </a:p>
          <a:p>
            <a:pPr indent="-304800" lvl="0" marL="457200" rtl="0" algn="l">
              <a:lnSpc>
                <a:spcPct val="100000"/>
              </a:lnSpc>
              <a:spcBef>
                <a:spcPts val="0"/>
              </a:spcBef>
              <a:spcAft>
                <a:spcPts val="0"/>
              </a:spcAft>
              <a:buSzPts val="1200"/>
              <a:buFont typeface="Calibri"/>
              <a:buChar char="●"/>
            </a:pPr>
            <a:r>
              <a:rPr lang="en-US" sz="1200">
                <a:latin typeface="Calibri"/>
                <a:ea typeface="Calibri"/>
                <a:cs typeface="Calibri"/>
                <a:sym typeface="Calibri"/>
              </a:rPr>
              <a:t>Mike Casey = Audiovisual Director of Technical Operations</a:t>
            </a:r>
            <a:endParaRPr sz="1200">
              <a:latin typeface="Calibri"/>
              <a:ea typeface="Calibri"/>
              <a:cs typeface="Calibri"/>
              <a:sym typeface="Calibri"/>
            </a:endParaRPr>
          </a:p>
          <a:p>
            <a:pPr indent="-304800" lvl="0" marL="457200" rtl="0" algn="l">
              <a:lnSpc>
                <a:spcPct val="100000"/>
              </a:lnSpc>
              <a:spcBef>
                <a:spcPts val="0"/>
              </a:spcBef>
              <a:spcAft>
                <a:spcPts val="0"/>
              </a:spcAft>
              <a:buSzPts val="1200"/>
              <a:buFont typeface="Calibri"/>
              <a:buChar char="●"/>
            </a:pPr>
            <a:r>
              <a:rPr lang="en-US" sz="1200">
                <a:latin typeface="Calibri"/>
                <a:ea typeface="Calibri"/>
                <a:cs typeface="Calibri"/>
                <a:sym typeface="Calibri"/>
              </a:rPr>
              <a:t>Focusing attention on migrating content from legacy formats–whether it be onto new tapes or digitally transferring content to another format.</a:t>
            </a:r>
            <a:endParaRPr sz="1200">
              <a:latin typeface="Calibri"/>
              <a:ea typeface="Calibri"/>
              <a:cs typeface="Calibri"/>
              <a:sym typeface="Calibri"/>
            </a:endParaRPr>
          </a:p>
          <a:p>
            <a:pPr indent="-304800" lvl="0" marL="457200" rtl="0" algn="l">
              <a:lnSpc>
                <a:spcPct val="100000"/>
              </a:lnSpc>
              <a:spcBef>
                <a:spcPts val="0"/>
              </a:spcBef>
              <a:spcAft>
                <a:spcPts val="0"/>
              </a:spcAft>
              <a:buSzPts val="1200"/>
              <a:buFont typeface="Calibri"/>
              <a:buChar char="●"/>
            </a:pPr>
            <a:r>
              <a:rPr lang="en-US" sz="1200">
                <a:latin typeface="Calibri"/>
                <a:ea typeface="Calibri"/>
                <a:cs typeface="Calibri"/>
                <a:sym typeface="Calibri"/>
              </a:rPr>
              <a:t>2013 - present</a:t>
            </a:r>
            <a:endParaRPr sz="1200">
              <a:latin typeface="Calibri"/>
              <a:ea typeface="Calibri"/>
              <a:cs typeface="Calibri"/>
              <a:sym typeface="Calibri"/>
            </a:endParaRPr>
          </a:p>
          <a:p>
            <a:pPr indent="-304800" lvl="0" marL="457200" rtl="0" algn="l">
              <a:lnSpc>
                <a:spcPct val="100000"/>
              </a:lnSpc>
              <a:spcBef>
                <a:spcPts val="0"/>
              </a:spcBef>
              <a:spcAft>
                <a:spcPts val="0"/>
              </a:spcAft>
              <a:buSzPts val="1200"/>
              <a:buFont typeface="Calibri"/>
              <a:buChar char="●"/>
            </a:pPr>
            <a:r>
              <a:rPr lang="en-US" sz="1200">
                <a:latin typeface="Calibri"/>
                <a:ea typeface="Calibri"/>
                <a:cs typeface="Calibri"/>
                <a:sym typeface="Calibri"/>
              </a:rPr>
              <a:t>350,000 items of significant media holdings by 2020</a:t>
            </a:r>
            <a:endParaRPr sz="1200">
              <a:latin typeface="Calibri"/>
              <a:ea typeface="Calibri"/>
              <a:cs typeface="Calibri"/>
              <a:sym typeface="Calibri"/>
            </a:endParaRPr>
          </a:p>
          <a:p>
            <a:pPr indent="-304800" lvl="0" marL="457200" rtl="0" algn="l">
              <a:lnSpc>
                <a:spcPct val="100000"/>
              </a:lnSpc>
              <a:spcBef>
                <a:spcPts val="0"/>
              </a:spcBef>
              <a:spcAft>
                <a:spcPts val="0"/>
              </a:spcAft>
              <a:buSzPts val="1200"/>
              <a:buFont typeface="Calibri"/>
              <a:buChar char="●"/>
            </a:pPr>
            <a:r>
              <a:rPr lang="en-US" sz="1200">
                <a:latin typeface="Calibri"/>
                <a:ea typeface="Calibri"/>
                <a:cs typeface="Calibri"/>
                <a:sym typeface="Calibri"/>
              </a:rPr>
              <a:t>Academic and corporate partnership</a:t>
            </a:r>
            <a:endParaRPr sz="1200">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 name="Shape 90"/>
        <p:cNvGrpSpPr/>
        <p:nvPr/>
      </p:nvGrpSpPr>
      <p:grpSpPr>
        <a:xfrm>
          <a:off x="0" y="0"/>
          <a:ext cx="0" cy="0"/>
          <a:chOff x="0" y="0"/>
          <a:chExt cx="0" cy="0"/>
        </a:xfrm>
      </p:grpSpPr>
      <p:sp>
        <p:nvSpPr>
          <p:cNvPr id="91" name="Google Shape;91;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 name="Google Shape;92;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US" sz="1200">
                <a:latin typeface="Calibri"/>
                <a:ea typeface="Calibri"/>
                <a:cs typeface="Calibri"/>
                <a:sym typeface="Calibri"/>
              </a:rPr>
              <a:t>ISSUE</a:t>
            </a:r>
            <a:endParaRPr b="1" sz="1200">
              <a:latin typeface="Calibri"/>
              <a:ea typeface="Calibri"/>
              <a:cs typeface="Calibri"/>
              <a:sym typeface="Calibri"/>
            </a:endParaRPr>
          </a:p>
          <a:p>
            <a:pPr indent="-304800" lvl="0" marL="457200" rtl="0" algn="l">
              <a:lnSpc>
                <a:spcPct val="100000"/>
              </a:lnSpc>
              <a:spcBef>
                <a:spcPts val="0"/>
              </a:spcBef>
              <a:spcAft>
                <a:spcPts val="0"/>
              </a:spcAft>
              <a:buSzPts val="1200"/>
              <a:buFont typeface="Calibri"/>
              <a:buChar char="●"/>
            </a:pPr>
            <a:r>
              <a:rPr lang="en-US" sz="1200">
                <a:latin typeface="Calibri"/>
                <a:ea typeface="Calibri"/>
                <a:cs typeface="Calibri"/>
                <a:sym typeface="Calibri"/>
              </a:rPr>
              <a:t>Those with the technical knowledge to repair and maintain video playback equipment age out of the professional field and the ability to steward the equipment for preserving analog video to standards becomes an endangered skill set at risk of being lost.</a:t>
            </a:r>
            <a:endParaRPr sz="1200">
              <a:latin typeface="Calibri"/>
              <a:ea typeface="Calibri"/>
              <a:cs typeface="Calibri"/>
              <a:sym typeface="Calibri"/>
            </a:endParaRPr>
          </a:p>
          <a:p>
            <a:pPr indent="-304800" lvl="0" marL="457200" rtl="0" algn="l">
              <a:lnSpc>
                <a:spcPct val="100000"/>
              </a:lnSpc>
              <a:spcBef>
                <a:spcPts val="0"/>
              </a:spcBef>
              <a:spcAft>
                <a:spcPts val="0"/>
              </a:spcAft>
              <a:buSzPts val="1200"/>
              <a:buFont typeface="Calibri"/>
              <a:buChar char="●"/>
            </a:pPr>
            <a:r>
              <a:rPr lang="en-US" sz="1200">
                <a:latin typeface="Calibri"/>
                <a:ea typeface="Calibri"/>
                <a:cs typeface="Calibri"/>
                <a:sym typeface="Calibri"/>
              </a:rPr>
              <a:t>These skills are often not included in the preservation efforts for cultural heritage which are predominately object and carrier specific and are now as much at risk as the physical media it supports.</a:t>
            </a:r>
            <a:endParaRPr sz="1200">
              <a:latin typeface="Calibri"/>
              <a:ea typeface="Calibri"/>
              <a:cs typeface="Calibri"/>
              <a:sym typeface="Calibri"/>
            </a:endParaRPr>
          </a:p>
          <a:p>
            <a:pPr indent="0" lvl="0" marL="0" rtl="0" algn="l">
              <a:lnSpc>
                <a:spcPct val="100000"/>
              </a:lnSpc>
              <a:spcBef>
                <a:spcPts val="0"/>
              </a:spcBef>
              <a:spcAft>
                <a:spcPts val="0"/>
              </a:spcAft>
              <a:buSzPts val="1100"/>
              <a:buNone/>
            </a:pPr>
            <a:r>
              <a:rPr b="1" lang="en-US" sz="1200">
                <a:latin typeface="Calibri"/>
                <a:ea typeface="Calibri"/>
                <a:cs typeface="Calibri"/>
                <a:sym typeface="Calibri"/>
              </a:rPr>
              <a:t>I ARGUE THAT</a:t>
            </a:r>
            <a:endParaRPr b="1" sz="1200">
              <a:latin typeface="Calibri"/>
              <a:ea typeface="Calibri"/>
              <a:cs typeface="Calibri"/>
              <a:sym typeface="Calibri"/>
            </a:endParaRPr>
          </a:p>
          <a:p>
            <a:pPr indent="-304800" lvl="0" marL="457200" rtl="0" algn="l">
              <a:lnSpc>
                <a:spcPct val="100000"/>
              </a:lnSpc>
              <a:spcBef>
                <a:spcPts val="0"/>
              </a:spcBef>
              <a:spcAft>
                <a:spcPts val="0"/>
              </a:spcAft>
              <a:buSzPts val="1200"/>
              <a:buFont typeface="Calibri"/>
              <a:buChar char="●"/>
            </a:pPr>
            <a:r>
              <a:rPr lang="en-US" sz="1200">
                <a:latin typeface="Calibri"/>
                <a:ea typeface="Calibri"/>
                <a:cs typeface="Calibri"/>
                <a:sym typeface="Calibri"/>
              </a:rPr>
              <a:t>If we wish to continue our work with this medium AV archivists, engineers and technicians must mobilize to pass on technical knowledge from one generation and community of practice to the next.</a:t>
            </a:r>
            <a:endParaRPr sz="1200">
              <a:latin typeface="Calibri"/>
              <a:ea typeface="Calibri"/>
              <a:cs typeface="Calibri"/>
              <a:sym typeface="Calibri"/>
            </a:endParaRPr>
          </a:p>
          <a:p>
            <a:pPr indent="0" lvl="0" marL="0" rtl="0" algn="l">
              <a:lnSpc>
                <a:spcPct val="100000"/>
              </a:lnSpc>
              <a:spcBef>
                <a:spcPts val="0"/>
              </a:spcBef>
              <a:spcAft>
                <a:spcPts val="0"/>
              </a:spcAft>
              <a:buSzPts val="1100"/>
              <a:buNone/>
            </a:pPr>
            <a:r>
              <a:t/>
            </a:r>
            <a:endParaRPr sz="1200">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I pause here to say that the structure of this argument does not utilize new material, but emphasize that this is a persistent issue that has remained unresolved for decades now.</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Google Shape;256;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7" name="Google Shape;257;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1200">
                <a:latin typeface="Calibri"/>
                <a:ea typeface="Calibri"/>
                <a:cs typeface="Calibri"/>
                <a:sym typeface="Calibri"/>
              </a:rPr>
              <a:t>PROS</a:t>
            </a:r>
            <a:endParaRPr sz="1200">
              <a:latin typeface="Calibri"/>
              <a:ea typeface="Calibri"/>
              <a:cs typeface="Calibri"/>
              <a:sym typeface="Calibri"/>
            </a:endParaRPr>
          </a:p>
          <a:p>
            <a:pPr indent="-304800" lvl="0" marL="457200" rtl="0" algn="l">
              <a:lnSpc>
                <a:spcPct val="100000"/>
              </a:lnSpc>
              <a:spcBef>
                <a:spcPts val="0"/>
              </a:spcBef>
              <a:spcAft>
                <a:spcPts val="0"/>
              </a:spcAft>
              <a:buSzPts val="1200"/>
              <a:buFont typeface="Calibri"/>
              <a:buChar char="●"/>
            </a:pPr>
            <a:r>
              <a:rPr lang="en-US" sz="1200">
                <a:latin typeface="Calibri"/>
                <a:ea typeface="Calibri"/>
                <a:cs typeface="Calibri"/>
                <a:sym typeface="Calibri"/>
              </a:rPr>
              <a:t>This partnership bridges the issue of commercial proprietary knowledge, which has been difficult to access for preservation efforts</a:t>
            </a:r>
            <a:endParaRPr sz="1200">
              <a:latin typeface="Calibri"/>
              <a:ea typeface="Calibri"/>
              <a:cs typeface="Calibri"/>
              <a:sym typeface="Calibri"/>
            </a:endParaRPr>
          </a:p>
          <a:p>
            <a:pPr indent="-304800" lvl="1" marL="91440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Marry interests of industry and archives </a:t>
            </a:r>
            <a:endParaRPr sz="1200">
              <a:latin typeface="Calibri"/>
              <a:ea typeface="Calibri"/>
              <a:cs typeface="Calibri"/>
              <a:sym typeface="Calibri"/>
            </a:endParaRPr>
          </a:p>
          <a:p>
            <a:pPr indent="-304800" lvl="0" marL="457200" rtl="0" algn="l">
              <a:lnSpc>
                <a:spcPct val="100000"/>
              </a:lnSpc>
              <a:spcBef>
                <a:spcPts val="0"/>
              </a:spcBef>
              <a:spcAft>
                <a:spcPts val="0"/>
              </a:spcAft>
              <a:buSzPts val="1200"/>
              <a:buChar char="●"/>
            </a:pPr>
            <a:r>
              <a:rPr lang="en-US" sz="1200">
                <a:latin typeface="Calibri"/>
                <a:ea typeface="Calibri"/>
                <a:cs typeface="Calibri"/>
                <a:sym typeface="Calibri"/>
              </a:rPr>
              <a:t>Hover between motivations of </a:t>
            </a:r>
            <a:r>
              <a:rPr b="1" lang="en-US" sz="1200">
                <a:latin typeface="Calibri"/>
                <a:ea typeface="Calibri"/>
                <a:cs typeface="Calibri"/>
                <a:sym typeface="Calibri"/>
              </a:rPr>
              <a:t>preservation and profit driven production</a:t>
            </a:r>
            <a:r>
              <a:rPr lang="en-US" sz="1200">
                <a:latin typeface="Calibri"/>
                <a:ea typeface="Calibri"/>
                <a:cs typeface="Calibri"/>
                <a:sym typeface="Calibri"/>
              </a:rPr>
              <a:t>, proprietary knowledge can be shared more freely about obsolete equipment these companies once produced.</a:t>
            </a:r>
            <a:endParaRPr sz="1200">
              <a:latin typeface="Calibri"/>
              <a:ea typeface="Calibri"/>
              <a:cs typeface="Calibri"/>
              <a:sym typeface="Calibri"/>
            </a:endParaRPr>
          </a:p>
          <a:p>
            <a:pPr indent="0" lvl="0" marL="0" rtl="0" algn="l">
              <a:lnSpc>
                <a:spcPct val="100000"/>
              </a:lnSpc>
              <a:spcBef>
                <a:spcPts val="0"/>
              </a:spcBef>
              <a:spcAft>
                <a:spcPts val="0"/>
              </a:spcAft>
              <a:buSzPts val="1100"/>
              <a:buNone/>
            </a:pPr>
            <a:r>
              <a:rPr lang="en-US" sz="1200">
                <a:latin typeface="Calibri"/>
                <a:ea typeface="Calibri"/>
                <a:cs typeface="Calibri"/>
                <a:sym typeface="Calibri"/>
              </a:rPr>
              <a:t>CONS</a:t>
            </a:r>
            <a:endParaRPr sz="1200">
              <a:latin typeface="Calibri"/>
              <a:ea typeface="Calibri"/>
              <a:cs typeface="Calibri"/>
              <a:sym typeface="Calibri"/>
            </a:endParaRPr>
          </a:p>
          <a:p>
            <a:pPr indent="-304800" lvl="0" marL="457200" rtl="0" algn="l">
              <a:lnSpc>
                <a:spcPct val="100000"/>
              </a:lnSpc>
              <a:spcBef>
                <a:spcPts val="0"/>
              </a:spcBef>
              <a:spcAft>
                <a:spcPts val="0"/>
              </a:spcAft>
              <a:buSzPts val="1200"/>
              <a:buFont typeface="Calibri"/>
              <a:buChar char="●"/>
            </a:pPr>
            <a:r>
              <a:rPr lang="en-US" sz="1200">
                <a:latin typeface="Calibri"/>
                <a:ea typeface="Calibri"/>
                <a:cs typeface="Calibri"/>
                <a:sym typeface="Calibri"/>
              </a:rPr>
              <a:t>Diff to replicate elsewhere</a:t>
            </a:r>
            <a:endParaRPr sz="1200">
              <a:latin typeface="Calibri"/>
              <a:ea typeface="Calibri"/>
              <a:cs typeface="Calibri"/>
              <a:sym typeface="Calibri"/>
            </a:endParaRPr>
          </a:p>
          <a:p>
            <a:pPr indent="-304800" lvl="1" marL="914400" rtl="0" algn="l">
              <a:lnSpc>
                <a:spcPct val="100000"/>
              </a:lnSpc>
              <a:spcBef>
                <a:spcPts val="0"/>
              </a:spcBef>
              <a:spcAft>
                <a:spcPts val="0"/>
              </a:spcAft>
              <a:buSzPts val="1200"/>
              <a:buFont typeface="Calibri"/>
              <a:buChar char="○"/>
            </a:pPr>
            <a:r>
              <a:rPr lang="en-US" sz="1200">
                <a:latin typeface="Calibri"/>
                <a:ea typeface="Calibri"/>
                <a:cs typeface="Calibri"/>
                <a:sym typeface="Calibri"/>
              </a:rPr>
              <a:t>Volume of material</a:t>
            </a:r>
            <a:endParaRPr sz="1200">
              <a:latin typeface="Calibri"/>
              <a:ea typeface="Calibri"/>
              <a:cs typeface="Calibri"/>
              <a:sym typeface="Calibri"/>
            </a:endParaRPr>
          </a:p>
          <a:p>
            <a:pPr indent="-304800" lvl="1" marL="914400" rtl="0" algn="l">
              <a:lnSpc>
                <a:spcPct val="100000"/>
              </a:lnSpc>
              <a:spcBef>
                <a:spcPts val="0"/>
              </a:spcBef>
              <a:spcAft>
                <a:spcPts val="0"/>
              </a:spcAft>
              <a:buSzPts val="1200"/>
              <a:buFont typeface="Calibri"/>
              <a:buChar char="○"/>
            </a:pPr>
            <a:r>
              <a:rPr lang="en-US" sz="1200">
                <a:latin typeface="Calibri"/>
                <a:ea typeface="Calibri"/>
                <a:cs typeface="Calibri"/>
                <a:sym typeface="Calibri"/>
              </a:rPr>
              <a:t>Companies don’t want to create competition by providing more services</a:t>
            </a:r>
            <a:endParaRPr sz="1200">
              <a:latin typeface="Calibri"/>
              <a:ea typeface="Calibri"/>
              <a:cs typeface="Calibri"/>
              <a:sym typeface="Calibri"/>
            </a:endParaRPr>
          </a:p>
          <a:p>
            <a:pPr indent="-304800" lvl="0" marL="457200" rtl="0" algn="l">
              <a:lnSpc>
                <a:spcPct val="100000"/>
              </a:lnSpc>
              <a:spcBef>
                <a:spcPts val="0"/>
              </a:spcBef>
              <a:spcAft>
                <a:spcPts val="0"/>
              </a:spcAft>
              <a:buSzPts val="1200"/>
              <a:buFont typeface="Calibri"/>
              <a:buChar char="●"/>
            </a:pPr>
            <a:r>
              <a:rPr lang="en-US" sz="1200">
                <a:latin typeface="Calibri"/>
                <a:ea typeface="Calibri"/>
                <a:cs typeface="Calibri"/>
                <a:sym typeface="Calibri"/>
              </a:rPr>
              <a:t>specificities of this relationship make it unclear if this approach can be adapted for others as a result of the unique circumstances that make this partnership possible</a:t>
            </a:r>
            <a:endParaRPr sz="1200">
              <a:latin typeface="Calibri"/>
              <a:ea typeface="Calibri"/>
              <a:cs typeface="Calibri"/>
              <a:sym typeface="Calibri"/>
            </a:endParaRPr>
          </a:p>
          <a:p>
            <a:pPr indent="-304800" lvl="1" marL="914400" rtl="0" algn="l">
              <a:lnSpc>
                <a:spcPct val="100000"/>
              </a:lnSpc>
              <a:spcBef>
                <a:spcPts val="0"/>
              </a:spcBef>
              <a:spcAft>
                <a:spcPts val="0"/>
              </a:spcAft>
              <a:buSzPts val="1200"/>
              <a:buFont typeface="Calibri"/>
              <a:buChar char="○"/>
            </a:pPr>
            <a:r>
              <a:rPr lang="en-US" sz="1200">
                <a:latin typeface="Calibri"/>
                <a:ea typeface="Calibri"/>
                <a:cs typeface="Calibri"/>
                <a:sym typeface="Calibri"/>
              </a:rPr>
              <a:t>Institutional support</a:t>
            </a:r>
            <a:endParaRPr sz="1200">
              <a:latin typeface="Calibri"/>
              <a:ea typeface="Calibri"/>
              <a:cs typeface="Calibri"/>
              <a:sym typeface="Calibri"/>
            </a:endParaRPr>
          </a:p>
          <a:p>
            <a:pPr indent="-304800" lvl="1" marL="914400" rtl="0" algn="l">
              <a:lnSpc>
                <a:spcPct val="100000"/>
              </a:lnSpc>
              <a:spcBef>
                <a:spcPts val="0"/>
              </a:spcBef>
              <a:spcAft>
                <a:spcPts val="0"/>
              </a:spcAft>
              <a:buSzPts val="1200"/>
              <a:buFont typeface="Calibri"/>
              <a:buChar char="○"/>
            </a:pPr>
            <a:r>
              <a:rPr lang="en-US" sz="1200">
                <a:latin typeface="Calibri"/>
                <a:ea typeface="Calibri"/>
                <a:cs typeface="Calibri"/>
                <a:sym typeface="Calibri"/>
              </a:rPr>
              <a:t>Striking balance with corporate model</a:t>
            </a:r>
            <a:endParaRPr sz="1200">
              <a:latin typeface="Calibri"/>
              <a:ea typeface="Calibri"/>
              <a:cs typeface="Calibri"/>
              <a:sym typeface="Calibri"/>
            </a:endParaRPr>
          </a:p>
          <a:p>
            <a:pPr indent="-304800" lvl="1" marL="914400" rtl="0" algn="l">
              <a:lnSpc>
                <a:spcPct val="100000"/>
              </a:lnSpc>
              <a:spcBef>
                <a:spcPts val="0"/>
              </a:spcBef>
              <a:spcAft>
                <a:spcPts val="0"/>
              </a:spcAft>
              <a:buSzPts val="1200"/>
              <a:buFont typeface="Calibri"/>
              <a:buChar char="○"/>
            </a:pPr>
            <a:r>
              <a:rPr lang="en-US" sz="1200">
                <a:latin typeface="Calibri"/>
                <a:ea typeface="Calibri"/>
                <a:cs typeface="Calibri"/>
                <a:sym typeface="Calibri"/>
              </a:rPr>
              <a:t>Developed and supported by IT</a:t>
            </a:r>
            <a:endParaRPr sz="1200">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 name="Shape 260"/>
        <p:cNvGrpSpPr/>
        <p:nvPr/>
      </p:nvGrpSpPr>
      <p:grpSpPr>
        <a:xfrm>
          <a:off x="0" y="0"/>
          <a:ext cx="0" cy="0"/>
          <a:chOff x="0" y="0"/>
          <a:chExt cx="0" cy="0"/>
        </a:xfrm>
      </p:grpSpPr>
      <p:sp>
        <p:nvSpPr>
          <p:cNvPr id="261" name="Google Shape;261;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2" name="Google Shape;262;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Both viable with pros and cons</a:t>
            </a:r>
            <a:endParaRPr sz="1200">
              <a:solidFill>
                <a:schemeClr val="dk1"/>
              </a:solidFill>
              <a:latin typeface="Calibri"/>
              <a:ea typeface="Calibri"/>
              <a:cs typeface="Calibri"/>
              <a:sym typeface="Calibri"/>
            </a:endParaRPr>
          </a:p>
          <a:p>
            <a:pPr indent="-304800" lvl="0" marL="45720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To assess the need many questions need to be asked which I believe are </a:t>
            </a:r>
            <a:r>
              <a:rPr b="1" lang="en-US" sz="1200">
                <a:solidFill>
                  <a:schemeClr val="dk1"/>
                </a:solidFill>
                <a:latin typeface="Calibri"/>
                <a:ea typeface="Calibri"/>
                <a:cs typeface="Calibri"/>
                <a:sym typeface="Calibri"/>
              </a:rPr>
              <a:t>centered around scalability</a:t>
            </a:r>
            <a:endParaRPr b="1" sz="1200">
              <a:solidFill>
                <a:schemeClr val="dk1"/>
              </a:solidFill>
              <a:latin typeface="Calibri"/>
              <a:ea typeface="Calibri"/>
              <a:cs typeface="Calibri"/>
              <a:sym typeface="Calibri"/>
            </a:endParaRPr>
          </a:p>
          <a:p>
            <a:pPr indent="-304800" lvl="1" marL="91440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Each institution’s </a:t>
            </a:r>
            <a:r>
              <a:rPr b="1" lang="en-US" sz="1200">
                <a:solidFill>
                  <a:schemeClr val="dk1"/>
                </a:solidFill>
                <a:latin typeface="Calibri"/>
                <a:ea typeface="Calibri"/>
                <a:cs typeface="Calibri"/>
                <a:sym typeface="Calibri"/>
              </a:rPr>
              <a:t>resources vary </a:t>
            </a:r>
            <a:r>
              <a:rPr lang="en-US" sz="1200">
                <a:solidFill>
                  <a:schemeClr val="dk1"/>
                </a:solidFill>
                <a:latin typeface="Calibri"/>
                <a:ea typeface="Calibri"/>
                <a:cs typeface="Calibri"/>
                <a:sym typeface="Calibri"/>
              </a:rPr>
              <a:t>and collection have </a:t>
            </a:r>
            <a:r>
              <a:rPr b="1" lang="en-US" sz="1200">
                <a:solidFill>
                  <a:schemeClr val="dk1"/>
                </a:solidFill>
                <a:latin typeface="Calibri"/>
                <a:ea typeface="Calibri"/>
                <a:cs typeface="Calibri"/>
                <a:sym typeface="Calibri"/>
              </a:rPr>
              <a:t>different needs</a:t>
            </a:r>
            <a:endParaRPr b="1" sz="1200">
              <a:solidFill>
                <a:schemeClr val="dk1"/>
              </a:solidFill>
              <a:latin typeface="Calibri"/>
              <a:ea typeface="Calibri"/>
              <a:cs typeface="Calibri"/>
              <a:sym typeface="Calibri"/>
            </a:endParaRPr>
          </a:p>
          <a:p>
            <a:pPr indent="-304800" lvl="1" marL="914400" rtl="0" algn="l">
              <a:lnSpc>
                <a:spcPct val="100000"/>
              </a:lnSpc>
              <a:spcBef>
                <a:spcPts val="0"/>
              </a:spcBef>
              <a:spcAft>
                <a:spcPts val="0"/>
              </a:spcAft>
              <a:buClr>
                <a:schemeClr val="dk1"/>
              </a:buClr>
              <a:buSzPts val="1200"/>
              <a:buChar char="○"/>
            </a:pPr>
            <a:r>
              <a:rPr lang="en-US" sz="1200">
                <a:solidFill>
                  <a:schemeClr val="dk1"/>
                </a:solidFill>
                <a:latin typeface="Calibri"/>
                <a:ea typeface="Calibri"/>
                <a:cs typeface="Calibri"/>
                <a:sym typeface="Calibri"/>
              </a:rPr>
              <a:t>What </a:t>
            </a:r>
            <a:r>
              <a:rPr b="1" lang="en-US" sz="1200">
                <a:solidFill>
                  <a:schemeClr val="dk1"/>
                </a:solidFill>
                <a:latin typeface="Calibri"/>
                <a:ea typeface="Calibri"/>
                <a:cs typeface="Calibri"/>
                <a:sym typeface="Calibri"/>
              </a:rPr>
              <a:t>skills we need most NOW?</a:t>
            </a:r>
            <a:endParaRPr b="1" sz="1200">
              <a:solidFill>
                <a:schemeClr val="dk1"/>
              </a:solidFill>
              <a:latin typeface="Calibri"/>
              <a:ea typeface="Calibri"/>
              <a:cs typeface="Calibri"/>
              <a:sym typeface="Calibri"/>
            </a:endParaRPr>
          </a:p>
          <a:p>
            <a:pPr indent="-304800" lvl="1" marL="91440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On </a:t>
            </a:r>
            <a:r>
              <a:rPr b="1" lang="en-US" sz="1200">
                <a:solidFill>
                  <a:schemeClr val="dk1"/>
                </a:solidFill>
                <a:latin typeface="Calibri"/>
                <a:ea typeface="Calibri"/>
                <a:cs typeface="Calibri"/>
                <a:sym typeface="Calibri"/>
              </a:rPr>
              <a:t>what platform</a:t>
            </a:r>
            <a:r>
              <a:rPr lang="en-US" sz="1200">
                <a:solidFill>
                  <a:schemeClr val="dk1"/>
                </a:solidFill>
                <a:latin typeface="Calibri"/>
                <a:ea typeface="Calibri"/>
                <a:cs typeface="Calibri"/>
                <a:sym typeface="Calibri"/>
              </a:rPr>
              <a:t> do people want to share this technical knowledge?</a:t>
            </a:r>
            <a:endParaRPr b="1" sz="1200">
              <a:solidFill>
                <a:schemeClr val="dk1"/>
              </a:solidFill>
              <a:latin typeface="Calibri"/>
              <a:ea typeface="Calibri"/>
              <a:cs typeface="Calibri"/>
              <a:sym typeface="Calibri"/>
            </a:endParaRPr>
          </a:p>
          <a:p>
            <a:pPr indent="-304800" lvl="0" marL="457200" rtl="0" algn="l">
              <a:lnSpc>
                <a:spcPct val="100000"/>
              </a:lnSpc>
              <a:spcBef>
                <a:spcPts val="0"/>
              </a:spcBef>
              <a:spcAft>
                <a:spcPts val="0"/>
              </a:spcAft>
              <a:buSzPts val="1200"/>
              <a:buFont typeface="Calibri"/>
              <a:buChar char="●"/>
            </a:pPr>
            <a:r>
              <a:rPr lang="en-US" sz="1200">
                <a:solidFill>
                  <a:schemeClr val="dk1"/>
                </a:solidFill>
                <a:latin typeface="Calibri"/>
                <a:ea typeface="Calibri"/>
                <a:cs typeface="Calibri"/>
                <a:sym typeface="Calibri"/>
              </a:rPr>
              <a:t>D</a:t>
            </a:r>
            <a:r>
              <a:rPr lang="en-US" sz="1200">
                <a:latin typeface="Calibri"/>
                <a:ea typeface="Calibri"/>
                <a:cs typeface="Calibri"/>
                <a:sym typeface="Calibri"/>
              </a:rPr>
              <a:t>esigned an</a:t>
            </a:r>
            <a:r>
              <a:rPr b="1" lang="en-US" sz="1200">
                <a:latin typeface="Calibri"/>
                <a:ea typeface="Calibri"/>
                <a:cs typeface="Calibri"/>
                <a:sym typeface="Calibri"/>
              </a:rPr>
              <a:t> IRB survey </a:t>
            </a:r>
            <a:r>
              <a:rPr lang="en-US" sz="1200">
                <a:latin typeface="Calibri"/>
                <a:ea typeface="Calibri"/>
                <a:cs typeface="Calibri"/>
                <a:sym typeface="Calibri"/>
              </a:rPr>
              <a:t>to ask these questions</a:t>
            </a:r>
            <a:endParaRPr sz="1200">
              <a:latin typeface="Calibri"/>
              <a:ea typeface="Calibri"/>
              <a:cs typeface="Calibri"/>
              <a:sym typeface="Calibri"/>
            </a:endParaRPr>
          </a:p>
          <a:p>
            <a:pPr indent="-304800" lvl="0" marL="457200" rtl="0" algn="l">
              <a:lnSpc>
                <a:spcPct val="100000"/>
              </a:lnSpc>
              <a:spcBef>
                <a:spcPts val="0"/>
              </a:spcBef>
              <a:spcAft>
                <a:spcPts val="0"/>
              </a:spcAft>
              <a:buSzPts val="1200"/>
              <a:buFont typeface="Calibri"/>
              <a:buChar char="●"/>
            </a:pPr>
            <a:r>
              <a:rPr lang="en-US" sz="1200">
                <a:latin typeface="Calibri"/>
                <a:ea typeface="Calibri"/>
                <a:cs typeface="Calibri"/>
                <a:sym typeface="Calibri"/>
              </a:rPr>
              <a:t>Survey allows the </a:t>
            </a:r>
            <a:r>
              <a:rPr b="1" lang="en-US" sz="1200">
                <a:latin typeface="Calibri"/>
                <a:ea typeface="Calibri"/>
                <a:cs typeface="Calibri"/>
                <a:sym typeface="Calibri"/>
              </a:rPr>
              <a:t>inclusion of multiple voices from different generations to provide an accurate understanding </a:t>
            </a:r>
            <a:r>
              <a:rPr lang="en-US" sz="1200">
                <a:latin typeface="Calibri"/>
                <a:ea typeface="Calibri"/>
                <a:cs typeface="Calibri"/>
                <a:sym typeface="Calibri"/>
              </a:rPr>
              <a:t>of knowledge obsolescence</a:t>
            </a:r>
            <a:endParaRPr sz="1200">
              <a:latin typeface="Calibri"/>
              <a:ea typeface="Calibri"/>
              <a:cs typeface="Calibri"/>
              <a:sym typeface="Calibri"/>
            </a:endParaRPr>
          </a:p>
          <a:p>
            <a:pPr indent="0" lvl="0" marL="457200" rtl="0" algn="l">
              <a:lnSpc>
                <a:spcPct val="100000"/>
              </a:lnSpc>
              <a:spcBef>
                <a:spcPts val="0"/>
              </a:spcBef>
              <a:spcAft>
                <a:spcPts val="0"/>
              </a:spcAft>
              <a:buSzPts val="1100"/>
              <a:buNone/>
            </a:pPr>
            <a:r>
              <a:rPr lang="en-US" sz="1200">
                <a:latin typeface="Calibri"/>
                <a:ea typeface="Calibri"/>
                <a:cs typeface="Calibri"/>
                <a:sym typeface="Calibri"/>
              </a:rPr>
              <a:t>and contribute to a more nuanced understanding of what our current preservation concerns are by including playback equipment and technical skills within cultural heritage at risk.</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 name="Shape 266"/>
        <p:cNvGrpSpPr/>
        <p:nvPr/>
      </p:nvGrpSpPr>
      <p:grpSpPr>
        <a:xfrm>
          <a:off x="0" y="0"/>
          <a:ext cx="0" cy="0"/>
          <a:chOff x="0" y="0"/>
          <a:chExt cx="0" cy="0"/>
        </a:xfrm>
      </p:grpSpPr>
      <p:sp>
        <p:nvSpPr>
          <p:cNvPr id="267" name="Google Shape;267;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8" name="Google Shape;268;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SzPts val="1200"/>
              <a:buFont typeface="Calibri"/>
              <a:buChar char="●"/>
            </a:pPr>
            <a:r>
              <a:rPr lang="en-US" sz="1200">
                <a:latin typeface="Calibri"/>
                <a:ea typeface="Calibri"/>
                <a:cs typeface="Calibri"/>
                <a:sym typeface="Calibri"/>
              </a:rPr>
              <a:t>To design this survey and </a:t>
            </a:r>
            <a:r>
              <a:rPr lang="en-US" sz="1200">
                <a:solidFill>
                  <a:schemeClr val="dk1"/>
                </a:solidFill>
                <a:latin typeface="Calibri"/>
                <a:ea typeface="Calibri"/>
                <a:cs typeface="Calibri"/>
                <a:sym typeface="Calibri"/>
              </a:rPr>
              <a:t>formulate the questions </a:t>
            </a:r>
            <a:r>
              <a:rPr lang="en-US" sz="1200">
                <a:latin typeface="Calibri"/>
                <a:ea typeface="Calibri"/>
                <a:cs typeface="Calibri"/>
                <a:sym typeface="Calibri"/>
              </a:rPr>
              <a:t>I went back to my timeline again and utilized components of previous projects and surveys</a:t>
            </a:r>
            <a:endParaRPr sz="1200">
              <a:latin typeface="Calibri"/>
              <a:ea typeface="Calibri"/>
              <a:cs typeface="Calibri"/>
              <a:sym typeface="Calibri"/>
            </a:endParaRPr>
          </a:p>
          <a:p>
            <a:pPr indent="-304800" lvl="1" marL="914400" rtl="0" algn="l">
              <a:lnSpc>
                <a:spcPct val="100000"/>
              </a:lnSpc>
              <a:spcBef>
                <a:spcPts val="0"/>
              </a:spcBef>
              <a:spcAft>
                <a:spcPts val="0"/>
              </a:spcAft>
              <a:buSzPts val="1200"/>
              <a:buFont typeface="Calibri"/>
              <a:buChar char="○"/>
            </a:pPr>
            <a:r>
              <a:rPr lang="en-US" sz="1200">
                <a:latin typeface="Calibri"/>
                <a:ea typeface="Calibri"/>
                <a:cs typeface="Calibri"/>
                <a:sym typeface="Calibri"/>
              </a:rPr>
              <a:t>There were two instances in particular I thought were particularly significant</a:t>
            </a:r>
            <a:endParaRPr sz="1200">
              <a:latin typeface="Calibri"/>
              <a:ea typeface="Calibri"/>
              <a:cs typeface="Calibri"/>
              <a:sym typeface="Calibri"/>
            </a:endParaRPr>
          </a:p>
          <a:p>
            <a:pPr indent="-304800" lvl="0" marL="457200" rtl="0" algn="l">
              <a:lnSpc>
                <a:spcPct val="100000"/>
              </a:lnSpc>
              <a:spcBef>
                <a:spcPts val="0"/>
              </a:spcBef>
              <a:spcAft>
                <a:spcPts val="0"/>
              </a:spcAft>
              <a:buSzPts val="1200"/>
              <a:buFont typeface="Calibri"/>
              <a:buChar char="●"/>
            </a:pPr>
            <a:r>
              <a:rPr b="1" lang="en-US" sz="1200">
                <a:latin typeface="Calibri"/>
                <a:ea typeface="Calibri"/>
                <a:cs typeface="Calibri"/>
                <a:sym typeface="Calibri"/>
              </a:rPr>
              <a:t>FIRST: </a:t>
            </a:r>
            <a:r>
              <a:rPr lang="en-US" sz="1200">
                <a:latin typeface="Calibri"/>
                <a:ea typeface="Calibri"/>
                <a:cs typeface="Calibri"/>
                <a:sym typeface="Calibri"/>
              </a:rPr>
              <a:t>BAVC AHOD was the only instance I came across that specifically defined what skills they thought needed to be taught</a:t>
            </a:r>
            <a:endParaRPr sz="1200">
              <a:latin typeface="Calibri"/>
              <a:ea typeface="Calibri"/>
              <a:cs typeface="Calibri"/>
              <a:sym typeface="Calibri"/>
            </a:endParaRPr>
          </a:p>
          <a:p>
            <a:pPr indent="-304800" lvl="1" marL="914400" rtl="0" algn="l">
              <a:lnSpc>
                <a:spcPct val="100000"/>
              </a:lnSpc>
              <a:spcBef>
                <a:spcPts val="0"/>
              </a:spcBef>
              <a:spcAft>
                <a:spcPts val="0"/>
              </a:spcAft>
              <a:buSzPts val="1200"/>
              <a:buFont typeface="Calibri"/>
              <a:buChar char="○"/>
            </a:pPr>
            <a:r>
              <a:rPr lang="en-US" sz="1200">
                <a:latin typeface="Calibri"/>
                <a:ea typeface="Calibri"/>
                <a:cs typeface="Calibri"/>
                <a:sym typeface="Calibri"/>
              </a:rPr>
              <a:t>Often people stressed a need for skills and training but this was never elaborated on or defined</a:t>
            </a:r>
            <a:endParaRPr sz="1200">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 name="Shape 274"/>
        <p:cNvGrpSpPr/>
        <p:nvPr/>
      </p:nvGrpSpPr>
      <p:grpSpPr>
        <a:xfrm>
          <a:off x="0" y="0"/>
          <a:ext cx="0" cy="0"/>
          <a:chOff x="0" y="0"/>
          <a:chExt cx="0" cy="0"/>
        </a:xfrm>
      </p:grpSpPr>
      <p:sp>
        <p:nvSpPr>
          <p:cNvPr id="275" name="Google Shape;275;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6" name="Google Shape;276;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US" sz="1200">
                <a:latin typeface="Calibri"/>
                <a:ea typeface="Calibri"/>
                <a:cs typeface="Calibri"/>
                <a:sym typeface="Calibri"/>
              </a:rPr>
              <a:t>SECOND </a:t>
            </a:r>
            <a:r>
              <a:rPr lang="en-US" sz="1200">
                <a:latin typeface="Calibri"/>
                <a:ea typeface="Calibri"/>
                <a:cs typeface="Calibri"/>
                <a:sym typeface="Calibri"/>
              </a:rPr>
              <a:t>IMAP survey from 2008</a:t>
            </a:r>
            <a:endParaRPr sz="1200">
              <a:latin typeface="Calibri"/>
              <a:ea typeface="Calibri"/>
              <a:cs typeface="Calibri"/>
              <a:sym typeface="Calibri"/>
            </a:endParaRPr>
          </a:p>
          <a:p>
            <a:pPr indent="-304800" lvl="0" marL="457200" rtl="0" algn="l">
              <a:lnSpc>
                <a:spcPct val="100000"/>
              </a:lnSpc>
              <a:spcBef>
                <a:spcPts val="0"/>
              </a:spcBef>
              <a:spcAft>
                <a:spcPts val="0"/>
              </a:spcAft>
              <a:buSzPts val="1200"/>
              <a:buFont typeface="Calibri"/>
              <a:buChar char="●"/>
            </a:pPr>
            <a:r>
              <a:rPr lang="en-US" sz="1200">
                <a:latin typeface="Calibri"/>
                <a:ea typeface="Calibri"/>
                <a:cs typeface="Calibri"/>
                <a:sym typeface="Calibri"/>
              </a:rPr>
              <a:t>81.3% of the respondents said a co-op for spare parts would be a beneficial future project</a:t>
            </a:r>
            <a:endParaRPr sz="1200">
              <a:latin typeface="Calibri"/>
              <a:ea typeface="Calibri"/>
              <a:cs typeface="Calibri"/>
              <a:sym typeface="Calibri"/>
            </a:endParaRPr>
          </a:p>
          <a:p>
            <a:pPr indent="-304800" lvl="1" marL="914400" rtl="0" algn="l">
              <a:lnSpc>
                <a:spcPct val="100000"/>
              </a:lnSpc>
              <a:spcBef>
                <a:spcPts val="0"/>
              </a:spcBef>
              <a:spcAft>
                <a:spcPts val="0"/>
              </a:spcAft>
              <a:buSzPts val="1200"/>
              <a:buFont typeface="Calibri"/>
              <a:buChar char="○"/>
            </a:pPr>
            <a:r>
              <a:rPr lang="en-US" sz="1200">
                <a:solidFill>
                  <a:schemeClr val="dk1"/>
                </a:solidFill>
                <a:latin typeface="Calibri"/>
                <a:ea typeface="Calibri"/>
                <a:cs typeface="Calibri"/>
                <a:sym typeface="Calibri"/>
              </a:rPr>
              <a:t>Work with vendors to reproduced parts or purchased them in quantity to negotiate or reduce costs.</a:t>
            </a:r>
            <a:endParaRPr sz="1200">
              <a:solidFill>
                <a:schemeClr val="dk1"/>
              </a:solidFill>
              <a:latin typeface="Calibri"/>
              <a:ea typeface="Calibri"/>
              <a:cs typeface="Calibri"/>
              <a:sym typeface="Calibri"/>
            </a:endParaRPr>
          </a:p>
          <a:p>
            <a:pPr indent="-304800" lvl="1" marL="914400" rtl="0" algn="l">
              <a:lnSpc>
                <a:spcPct val="100000"/>
              </a:lnSpc>
              <a:spcBef>
                <a:spcPts val="0"/>
              </a:spcBef>
              <a:spcAft>
                <a:spcPts val="0"/>
              </a:spcAft>
              <a:buSzPts val="1200"/>
              <a:buFont typeface="Calibri"/>
              <a:buChar char="○"/>
            </a:pPr>
            <a:r>
              <a:rPr lang="en-US" sz="1200">
                <a:solidFill>
                  <a:schemeClr val="dk1"/>
                </a:solidFill>
                <a:latin typeface="Calibri"/>
                <a:ea typeface="Calibri"/>
                <a:cs typeface="Calibri"/>
                <a:sym typeface="Calibri"/>
              </a:rPr>
              <a:t>A co-op for spare parts or a consortium to buy them, is something that I believe is worth revisiting in a current survey. </a:t>
            </a:r>
            <a:endParaRPr sz="1200">
              <a:latin typeface="Calibri"/>
              <a:ea typeface="Calibri"/>
              <a:cs typeface="Calibri"/>
              <a:sym typeface="Calibri"/>
            </a:endParaRPr>
          </a:p>
          <a:p>
            <a:pPr indent="-304800" lvl="0" marL="457200" rtl="0" algn="l">
              <a:lnSpc>
                <a:spcPct val="100000"/>
              </a:lnSpc>
              <a:spcBef>
                <a:spcPts val="0"/>
              </a:spcBef>
              <a:spcAft>
                <a:spcPts val="0"/>
              </a:spcAft>
              <a:buSzPts val="1200"/>
              <a:buFont typeface="Calibri"/>
              <a:buChar char="●"/>
            </a:pPr>
            <a:r>
              <a:rPr lang="en-US" sz="1200">
                <a:latin typeface="Calibri"/>
                <a:ea typeface="Calibri"/>
                <a:cs typeface="Calibri"/>
                <a:sym typeface="Calibri"/>
              </a:rPr>
              <a:t>There was also a clear need for access to repair services</a:t>
            </a:r>
            <a:endParaRPr sz="1200">
              <a:latin typeface="Calibri"/>
              <a:ea typeface="Calibri"/>
              <a:cs typeface="Calibri"/>
              <a:sym typeface="Calibri"/>
            </a:endParaRPr>
          </a:p>
          <a:p>
            <a:pPr indent="-304800" lvl="0" marL="457200" rtl="0" algn="l">
              <a:lnSpc>
                <a:spcPct val="100000"/>
              </a:lnSpc>
              <a:spcBef>
                <a:spcPts val="0"/>
              </a:spcBef>
              <a:spcAft>
                <a:spcPts val="0"/>
              </a:spcAft>
              <a:buSzPts val="1200"/>
              <a:buFont typeface="Calibri"/>
              <a:buChar char="●"/>
            </a:pPr>
            <a:r>
              <a:rPr lang="en-US" sz="1200">
                <a:latin typeface="Calibri"/>
                <a:ea typeface="Calibri"/>
                <a:cs typeface="Calibri"/>
                <a:sym typeface="Calibri"/>
              </a:rPr>
              <a:t>From the 18 interviews I conducted for my research other platforms were also suggested or had been previously used that were included that you see here</a:t>
            </a:r>
            <a:endParaRPr sz="1200">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Google Shape;283;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4" name="Google Shape;284;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Calibri"/>
              <a:buChar char="●"/>
            </a:pPr>
            <a:r>
              <a:rPr b="1" lang="en-US" sz="1200">
                <a:solidFill>
                  <a:schemeClr val="dk1"/>
                </a:solidFill>
                <a:latin typeface="Calibri"/>
                <a:ea typeface="Calibri"/>
                <a:cs typeface="Calibri"/>
                <a:sym typeface="Calibri"/>
              </a:rPr>
              <a:t>Continue to build on existing reports </a:t>
            </a:r>
            <a:r>
              <a:rPr lang="en-US" sz="1200">
                <a:solidFill>
                  <a:schemeClr val="dk1"/>
                </a:solidFill>
                <a:latin typeface="Calibri"/>
                <a:ea typeface="Calibri"/>
                <a:cs typeface="Calibri"/>
                <a:sym typeface="Calibri"/>
              </a:rPr>
              <a:t>that focused on the statistics of analog media within various collections (i.e. amount, institutional resources, preservation needs, etc.) = foundation for what my survey will hopefully provide</a:t>
            </a:r>
            <a:endParaRPr sz="1200">
              <a:solidFill>
                <a:schemeClr val="dk1"/>
              </a:solidFill>
              <a:latin typeface="Calibri"/>
              <a:ea typeface="Calibri"/>
              <a:cs typeface="Calibri"/>
              <a:sym typeface="Calibri"/>
            </a:endParaRPr>
          </a:p>
          <a:p>
            <a:pPr indent="-304800" lvl="1" marL="914400" rtl="0" algn="l">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Lack time, manpower, money, want to avoid replicating work and make sure to acknowledge the reports done by others and their hard work</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Knowing which </a:t>
            </a:r>
            <a:r>
              <a:rPr b="1" lang="en-US" sz="1200">
                <a:solidFill>
                  <a:schemeClr val="dk1"/>
                </a:solidFill>
                <a:latin typeface="Calibri"/>
                <a:ea typeface="Calibri"/>
                <a:cs typeface="Calibri"/>
                <a:sym typeface="Calibri"/>
              </a:rPr>
              <a:t>formats dominate collection holdings</a:t>
            </a:r>
            <a:r>
              <a:rPr lang="en-US" sz="1200">
                <a:solidFill>
                  <a:schemeClr val="dk1"/>
                </a:solidFill>
                <a:latin typeface="Calibri"/>
                <a:ea typeface="Calibri"/>
                <a:cs typeface="Calibri"/>
                <a:sym typeface="Calibri"/>
              </a:rPr>
              <a:t> is significant, since technical skills and equipment are often format specific.</a:t>
            </a:r>
            <a:endParaRPr sz="1200">
              <a:solidFill>
                <a:schemeClr val="dk1"/>
              </a:solidFill>
              <a:latin typeface="Calibri"/>
              <a:ea typeface="Calibri"/>
              <a:cs typeface="Calibri"/>
              <a:sym typeface="Calibri"/>
            </a:endParaRPr>
          </a:p>
          <a:p>
            <a:pPr indent="-304800" lvl="1" marL="914400" rtl="0" algn="l">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Which formats are currently in collections </a:t>
            </a:r>
            <a:r>
              <a:rPr b="1" lang="en-US" sz="1200">
                <a:solidFill>
                  <a:schemeClr val="dk1"/>
                </a:solidFill>
                <a:latin typeface="Calibri"/>
                <a:ea typeface="Calibri"/>
                <a:cs typeface="Calibri"/>
                <a:sym typeface="Calibri"/>
              </a:rPr>
              <a:t>in need of preservation </a:t>
            </a:r>
            <a:r>
              <a:rPr lang="en-US" sz="1200">
                <a:solidFill>
                  <a:schemeClr val="dk1"/>
                </a:solidFill>
                <a:latin typeface="Calibri"/>
                <a:ea typeface="Calibri"/>
                <a:cs typeface="Calibri"/>
                <a:sym typeface="Calibri"/>
              </a:rPr>
              <a:t>and without available resources or expertise, we can understand what the most urgent skills are to pass on.</a:t>
            </a:r>
            <a:endParaRPr sz="120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1" name="Shape 291"/>
        <p:cNvGrpSpPr/>
        <p:nvPr/>
      </p:nvGrpSpPr>
      <p:grpSpPr>
        <a:xfrm>
          <a:off x="0" y="0"/>
          <a:ext cx="0" cy="0"/>
          <a:chOff x="0" y="0"/>
          <a:chExt cx="0" cy="0"/>
        </a:xfrm>
      </p:grpSpPr>
      <p:sp>
        <p:nvSpPr>
          <p:cNvPr id="292" name="Google Shape;292;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3" name="Google Shape;293;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US" sz="1200">
                <a:latin typeface="Calibri"/>
                <a:ea typeface="Calibri"/>
                <a:cs typeface="Calibri"/>
                <a:sym typeface="Calibri"/>
              </a:rPr>
              <a:t>One bittersweet benefit of a grant that was never funded, is that you can work off of the feedback from the Program Director. After speaking to Morgan Morel, BAVC’s Preservation Manager, he shared some of the National Endowment for the Humanities (NEH) feedback with me and how he planned to address these concerns in a 3rd proposal to the Knight Foundation for AHOD last year. </a:t>
            </a:r>
            <a:endParaRPr sz="1200">
              <a:latin typeface="Calibri"/>
              <a:ea typeface="Calibri"/>
              <a:cs typeface="Calibri"/>
              <a:sym typeface="Calibri"/>
            </a:endParaRPr>
          </a:p>
          <a:p>
            <a:pPr indent="0" lvl="0" marL="0" rtl="0" algn="l">
              <a:lnSpc>
                <a:spcPct val="115000"/>
              </a:lnSpc>
              <a:spcBef>
                <a:spcPts val="0"/>
              </a:spcBef>
              <a:spcAft>
                <a:spcPts val="0"/>
              </a:spcAft>
              <a:buSzPts val="1100"/>
              <a:buNone/>
            </a:pPr>
            <a:r>
              <a:t/>
            </a:r>
            <a:endParaRPr sz="1200">
              <a:latin typeface="Calibri"/>
              <a:ea typeface="Calibri"/>
              <a:cs typeface="Calibri"/>
              <a:sym typeface="Calibri"/>
            </a:endParaRPr>
          </a:p>
          <a:p>
            <a:pPr indent="0" lvl="0" marL="0" rtl="0" algn="l">
              <a:lnSpc>
                <a:spcPct val="115000"/>
              </a:lnSpc>
              <a:spcBef>
                <a:spcPts val="0"/>
              </a:spcBef>
              <a:spcAft>
                <a:spcPts val="0"/>
              </a:spcAft>
              <a:buSzPts val="1100"/>
              <a:buNone/>
            </a:pPr>
            <a:r>
              <a:rPr lang="en-US" sz="1200">
                <a:latin typeface="Calibri"/>
                <a:ea typeface="Calibri"/>
                <a:cs typeface="Calibri"/>
                <a:sym typeface="Calibri"/>
              </a:rPr>
              <a:t>The two main issues the NEH had with the proposal was that they thought the budget was too high (with too much support going to BAVC staff), and that the execution and learning outcomes needed to be better expressed.</a:t>
            </a:r>
            <a:endParaRPr sz="1200">
              <a:latin typeface="Calibri"/>
              <a:ea typeface="Calibri"/>
              <a:cs typeface="Calibri"/>
              <a:sym typeface="Calibri"/>
            </a:endParaRPr>
          </a:p>
          <a:p>
            <a:pPr indent="0" lvl="0" marL="0" rtl="0" algn="l">
              <a:lnSpc>
                <a:spcPct val="100000"/>
              </a:lnSpc>
              <a:spcBef>
                <a:spcPts val="0"/>
              </a:spcBef>
              <a:spcAft>
                <a:spcPts val="0"/>
              </a:spcAft>
              <a:buSzPts val="1100"/>
              <a:buNone/>
            </a:pPr>
            <a:r>
              <a:t/>
            </a:r>
            <a:endParaRPr sz="1200">
              <a:latin typeface="Calibri"/>
              <a:ea typeface="Calibri"/>
              <a:cs typeface="Calibri"/>
              <a:sym typeface="Calibri"/>
            </a:endParaRPr>
          </a:p>
          <a:p>
            <a:pPr indent="0" lvl="0" marL="0" rtl="0" algn="l">
              <a:lnSpc>
                <a:spcPct val="100000"/>
              </a:lnSpc>
              <a:spcBef>
                <a:spcPts val="0"/>
              </a:spcBef>
              <a:spcAft>
                <a:spcPts val="0"/>
              </a:spcAft>
              <a:buSzPts val="1100"/>
              <a:buNone/>
            </a:pPr>
            <a:r>
              <a:rPr lang="en-US" sz="1200">
                <a:latin typeface="Calibri"/>
                <a:ea typeface="Calibri"/>
                <a:cs typeface="Calibri"/>
                <a:sym typeface="Calibri"/>
              </a:rPr>
              <a:t>Survey results can be used to respond to previous feedback given</a:t>
            </a:r>
            <a:endParaRPr sz="1200">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0" name="Shape 300"/>
        <p:cNvGrpSpPr/>
        <p:nvPr/>
      </p:nvGrpSpPr>
      <p:grpSpPr>
        <a:xfrm>
          <a:off x="0" y="0"/>
          <a:ext cx="0" cy="0"/>
          <a:chOff x="0" y="0"/>
          <a:chExt cx="0" cy="0"/>
        </a:xfrm>
      </p:grpSpPr>
      <p:sp>
        <p:nvSpPr>
          <p:cNvPr id="301" name="Google Shape;301;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1200">
                <a:latin typeface="Calibri"/>
                <a:ea typeface="Calibri"/>
                <a:cs typeface="Calibri"/>
                <a:sym typeface="Calibri"/>
              </a:rPr>
              <a:t>Although both case studies are viable models that have seen success I believe we need to work more collaboratively with adjacent fields</a:t>
            </a:r>
            <a:endParaRPr sz="1200">
              <a:latin typeface="Calibri"/>
              <a:ea typeface="Calibri"/>
              <a:cs typeface="Calibri"/>
              <a:sym typeface="Calibri"/>
            </a:endParaRPr>
          </a:p>
          <a:p>
            <a:pPr indent="0" lvl="0" marL="0" rtl="0" algn="l">
              <a:lnSpc>
                <a:spcPct val="100000"/>
              </a:lnSpc>
              <a:spcBef>
                <a:spcPts val="0"/>
              </a:spcBef>
              <a:spcAft>
                <a:spcPts val="0"/>
              </a:spcAft>
              <a:buSzPts val="1100"/>
              <a:buNone/>
            </a:pPr>
            <a:r>
              <a:t/>
            </a:r>
            <a:endParaRPr sz="1200">
              <a:latin typeface="Calibri"/>
              <a:ea typeface="Calibri"/>
              <a:cs typeface="Calibri"/>
              <a:sym typeface="Calibri"/>
            </a:endParaRPr>
          </a:p>
          <a:p>
            <a:pPr indent="0" lvl="0" marL="0" rtl="0" algn="l">
              <a:lnSpc>
                <a:spcPct val="100000"/>
              </a:lnSpc>
              <a:spcBef>
                <a:spcPts val="0"/>
              </a:spcBef>
              <a:spcAft>
                <a:spcPts val="0"/>
              </a:spcAft>
              <a:buSzPts val="1100"/>
              <a:buNone/>
            </a:pPr>
            <a:r>
              <a:rPr b="1" lang="en-US" sz="1200">
                <a:latin typeface="Calibri"/>
                <a:ea typeface="Calibri"/>
                <a:cs typeface="Calibri"/>
                <a:sym typeface="Calibri"/>
              </a:rPr>
              <a:t>Possible Outcomes:</a:t>
            </a:r>
            <a:endParaRPr b="1" sz="1200">
              <a:latin typeface="Calibri"/>
              <a:ea typeface="Calibri"/>
              <a:cs typeface="Calibri"/>
              <a:sym typeface="Calibri"/>
            </a:endParaRPr>
          </a:p>
          <a:p>
            <a:pPr indent="-304800" lvl="0" marL="457200" rtl="0" algn="l">
              <a:lnSpc>
                <a:spcPct val="100000"/>
              </a:lnSpc>
              <a:spcBef>
                <a:spcPts val="0"/>
              </a:spcBef>
              <a:spcAft>
                <a:spcPts val="0"/>
              </a:spcAft>
              <a:buSzPts val="1200"/>
              <a:buFont typeface="Calibri"/>
              <a:buChar char="●"/>
            </a:pPr>
            <a:r>
              <a:rPr lang="en-US" sz="1200">
                <a:latin typeface="Calibri"/>
                <a:ea typeface="Calibri"/>
                <a:cs typeface="Calibri"/>
                <a:sym typeface="Calibri"/>
              </a:rPr>
              <a:t>Map format specific preservation priorities and trends - geographic specific and volume of material at risk</a:t>
            </a:r>
            <a:endParaRPr sz="1200">
              <a:latin typeface="Calibri"/>
              <a:ea typeface="Calibri"/>
              <a:cs typeface="Calibri"/>
              <a:sym typeface="Calibri"/>
            </a:endParaRPr>
          </a:p>
          <a:p>
            <a:pPr indent="-304800" lvl="0" marL="457200" rtl="0" algn="l">
              <a:lnSpc>
                <a:spcPct val="100000"/>
              </a:lnSpc>
              <a:spcBef>
                <a:spcPts val="0"/>
              </a:spcBef>
              <a:spcAft>
                <a:spcPts val="0"/>
              </a:spcAft>
              <a:buSzPts val="1200"/>
              <a:buFont typeface="Calibri"/>
              <a:buChar char="●"/>
            </a:pPr>
            <a:r>
              <a:rPr lang="en-US" sz="1200">
                <a:latin typeface="Calibri"/>
                <a:ea typeface="Calibri"/>
                <a:cs typeface="Calibri"/>
                <a:sym typeface="Calibri"/>
              </a:rPr>
              <a:t>Strategically match resources, skills and needs</a:t>
            </a:r>
            <a:endParaRPr sz="1200">
              <a:latin typeface="Calibri"/>
              <a:ea typeface="Calibri"/>
              <a:cs typeface="Calibri"/>
              <a:sym typeface="Calibri"/>
            </a:endParaRPr>
          </a:p>
          <a:p>
            <a:pPr indent="-304800" lvl="0" marL="457200" rtl="0" algn="l">
              <a:lnSpc>
                <a:spcPct val="100000"/>
              </a:lnSpc>
              <a:spcBef>
                <a:spcPts val="0"/>
              </a:spcBef>
              <a:spcAft>
                <a:spcPts val="0"/>
              </a:spcAft>
              <a:buSzPts val="1200"/>
              <a:buFont typeface="Calibri"/>
              <a:buChar char="●"/>
            </a:pPr>
            <a:r>
              <a:rPr lang="en-US" sz="1200">
                <a:latin typeface="Calibri"/>
                <a:ea typeface="Calibri"/>
                <a:cs typeface="Calibri"/>
                <a:sym typeface="Calibri"/>
              </a:rPr>
              <a:t>Use results modulary to cater to a multiplicity of institutions and collections and adapt to scalability of various situations</a:t>
            </a:r>
            <a:endParaRPr sz="1200">
              <a:latin typeface="Calibri"/>
              <a:ea typeface="Calibri"/>
              <a:cs typeface="Calibri"/>
              <a:sym typeface="Calibri"/>
            </a:endParaRPr>
          </a:p>
          <a:p>
            <a:pPr indent="-304800" lvl="0" marL="457200" rtl="0" algn="l">
              <a:lnSpc>
                <a:spcPct val="100000"/>
              </a:lnSpc>
              <a:spcBef>
                <a:spcPts val="0"/>
              </a:spcBef>
              <a:spcAft>
                <a:spcPts val="0"/>
              </a:spcAft>
              <a:buSzPts val="1200"/>
              <a:buFont typeface="Calibri"/>
              <a:buChar char="●"/>
            </a:pPr>
            <a:r>
              <a:rPr lang="en-US" sz="1200">
                <a:latin typeface="Calibri"/>
                <a:ea typeface="Calibri"/>
                <a:cs typeface="Calibri"/>
                <a:sym typeface="Calibri"/>
              </a:rPr>
              <a:t>Looking to TMB for other case studies and successes with similar media and preservation challenges</a:t>
            </a:r>
            <a:endParaRPr sz="1200">
              <a:latin typeface="Calibri"/>
              <a:ea typeface="Calibri"/>
              <a:cs typeface="Calibri"/>
              <a:sym typeface="Calibri"/>
            </a:endParaRPr>
          </a:p>
        </p:txBody>
      </p:sp>
      <p:sp>
        <p:nvSpPr>
          <p:cNvPr id="302" name="Google Shape;302;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 name="Shape 317"/>
        <p:cNvGrpSpPr/>
        <p:nvPr/>
      </p:nvGrpSpPr>
      <p:grpSpPr>
        <a:xfrm>
          <a:off x="0" y="0"/>
          <a:ext cx="0" cy="0"/>
          <a:chOff x="0" y="0"/>
          <a:chExt cx="0" cy="0"/>
        </a:xfrm>
      </p:grpSpPr>
      <p:sp>
        <p:nvSpPr>
          <p:cNvPr id="318" name="Google Shape;318;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9" name="Google Shape;319;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Google Shape;98;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 name="Google Shape;9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SzPts val="1200"/>
              <a:buFont typeface="Calibri"/>
              <a:buChar char="●"/>
            </a:pPr>
            <a:r>
              <a:rPr lang="en-US" sz="1200">
                <a:solidFill>
                  <a:schemeClr val="dk1"/>
                </a:solidFill>
                <a:latin typeface="Calibri"/>
                <a:ea typeface="Calibri"/>
                <a:cs typeface="Calibri"/>
                <a:sym typeface="Calibri"/>
              </a:rPr>
              <a:t>Core tenant of this argument that I know everyone here understands is that: </a:t>
            </a:r>
            <a:r>
              <a:rPr b="1" lang="en-US" sz="1200">
                <a:solidFill>
                  <a:schemeClr val="dk1"/>
                </a:solidFill>
                <a:latin typeface="Calibri"/>
                <a:ea typeface="Calibri"/>
                <a:cs typeface="Calibri"/>
                <a:sym typeface="Calibri"/>
              </a:rPr>
              <a:t>ALL moving image media is dependent upon playback equipment</a:t>
            </a:r>
            <a:r>
              <a:rPr lang="en-US"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indent="-304800" lvl="0" marL="457200" rtl="0" algn="l">
              <a:lnSpc>
                <a:spcPct val="100000"/>
              </a:lnSpc>
              <a:spcBef>
                <a:spcPts val="0"/>
              </a:spcBef>
              <a:spcAft>
                <a:spcPts val="0"/>
              </a:spcAft>
              <a:buSzPts val="1200"/>
              <a:buFont typeface="Calibri"/>
              <a:buChar char="●"/>
            </a:pPr>
            <a:r>
              <a:rPr lang="en-US" sz="1200">
                <a:latin typeface="Calibri"/>
                <a:ea typeface="Calibri"/>
                <a:cs typeface="Calibri"/>
                <a:sym typeface="Calibri"/>
              </a:rPr>
              <a:t>Although knowledge obsolescence is not specific to analog video, the scope of my research does not extend beyond this format for 4 reasons:</a:t>
            </a:r>
            <a:endParaRPr sz="1200">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 name="Google Shape;110;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US" sz="1200">
                <a:latin typeface="Calibri"/>
                <a:ea typeface="Calibri"/>
                <a:cs typeface="Calibri"/>
                <a:sym typeface="Calibri"/>
              </a:rPr>
              <a:t>FIRST:</a:t>
            </a:r>
            <a:endParaRPr b="1" sz="1200">
              <a:latin typeface="Calibri"/>
              <a:ea typeface="Calibri"/>
              <a:cs typeface="Calibri"/>
              <a:sym typeface="Calibri"/>
            </a:endParaRPr>
          </a:p>
          <a:p>
            <a:pPr indent="-304800" lvl="0" marL="457200" rtl="0" algn="l">
              <a:lnSpc>
                <a:spcPct val="100000"/>
              </a:lnSpc>
              <a:spcBef>
                <a:spcPts val="0"/>
              </a:spcBef>
              <a:spcAft>
                <a:spcPts val="0"/>
              </a:spcAft>
              <a:buSzPts val="1200"/>
              <a:buFont typeface="Calibri"/>
              <a:buChar char="●"/>
            </a:pPr>
            <a:r>
              <a:rPr lang="en-US" sz="1200">
                <a:latin typeface="Calibri"/>
                <a:ea typeface="Calibri"/>
                <a:cs typeface="Calibri"/>
                <a:sym typeface="Calibri"/>
              </a:rPr>
              <a:t>All existing analog video formats are obsolete</a:t>
            </a:r>
            <a:endParaRPr sz="1200">
              <a:latin typeface="Calibri"/>
              <a:ea typeface="Calibri"/>
              <a:cs typeface="Calibri"/>
              <a:sym typeface="Calibri"/>
            </a:endParaRPr>
          </a:p>
          <a:p>
            <a:pPr indent="-304800" lvl="0" marL="457200" rtl="0" algn="l">
              <a:lnSpc>
                <a:spcPct val="100000"/>
              </a:lnSpc>
              <a:spcBef>
                <a:spcPts val="0"/>
              </a:spcBef>
              <a:spcAft>
                <a:spcPts val="0"/>
              </a:spcAft>
              <a:buSzPts val="1200"/>
              <a:buFont typeface="Calibri"/>
              <a:buChar char="●"/>
            </a:pPr>
            <a:r>
              <a:rPr lang="en-US" sz="1200">
                <a:latin typeface="Calibri"/>
                <a:ea typeface="Calibri"/>
                <a:cs typeface="Calibri"/>
                <a:sym typeface="Calibri"/>
              </a:rPr>
              <a:t>None are considered preservation formats</a:t>
            </a:r>
            <a:endParaRPr sz="1200">
              <a:latin typeface="Calibri"/>
              <a:ea typeface="Calibri"/>
              <a:cs typeface="Calibri"/>
              <a:sym typeface="Calibri"/>
            </a:endParaRPr>
          </a:p>
          <a:p>
            <a:pPr indent="0" lvl="0" marL="457200" rtl="0" algn="l">
              <a:lnSpc>
                <a:spcPct val="100000"/>
              </a:lnSpc>
              <a:spcBef>
                <a:spcPts val="0"/>
              </a:spcBef>
              <a:spcAft>
                <a:spcPts val="0"/>
              </a:spcAft>
              <a:buSzPts val="1100"/>
              <a:buNone/>
            </a:pPr>
            <a:r>
              <a:t/>
            </a:r>
            <a:endParaRPr sz="1200">
              <a:latin typeface="Calibri"/>
              <a:ea typeface="Calibri"/>
              <a:cs typeface="Calibri"/>
              <a:sym typeface="Calibri"/>
            </a:endParaRPr>
          </a:p>
          <a:p>
            <a:pPr indent="0" lvl="0" marL="0" rtl="0" algn="l">
              <a:lnSpc>
                <a:spcPct val="100000"/>
              </a:lnSpc>
              <a:spcBef>
                <a:spcPts val="0"/>
              </a:spcBef>
              <a:spcAft>
                <a:spcPts val="0"/>
              </a:spcAft>
              <a:buSzPts val="1100"/>
              <a:buNone/>
            </a:pPr>
            <a:r>
              <a:rPr lang="en-US" sz="1200">
                <a:latin typeface="Calibri"/>
                <a:ea typeface="Calibri"/>
                <a:cs typeface="Calibri"/>
                <a:sym typeface="Calibri"/>
              </a:rPr>
              <a:t>Again this is not new information, but clarifies the limitations of this project</a:t>
            </a:r>
            <a:endParaRPr sz="1200">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5" name="Google Shape;125;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US" sz="1200">
                <a:solidFill>
                  <a:schemeClr val="dk1"/>
                </a:solidFill>
                <a:latin typeface="Calibri"/>
                <a:ea typeface="Calibri"/>
                <a:cs typeface="Calibri"/>
                <a:sym typeface="Calibri"/>
              </a:rPr>
              <a:t>SECOND: lifespan</a:t>
            </a:r>
            <a:endParaRPr b="1" sz="1200">
              <a:solidFill>
                <a:schemeClr val="dk1"/>
              </a:solidFill>
              <a:latin typeface="Calibri"/>
              <a:ea typeface="Calibri"/>
              <a:cs typeface="Calibri"/>
              <a:sym typeface="Calibri"/>
            </a:endParaRPr>
          </a:p>
          <a:p>
            <a:pPr indent="-304800" lvl="0" marL="457200" rtl="0" algn="l">
              <a:lnSpc>
                <a:spcPct val="100000"/>
              </a:lnSpc>
              <a:spcBef>
                <a:spcPts val="0"/>
              </a:spcBef>
              <a:spcAft>
                <a:spcPts val="0"/>
              </a:spcAft>
              <a:buClr>
                <a:schemeClr val="dk1"/>
              </a:buClr>
              <a:buSzPts val="1200"/>
              <a:buChar char="●"/>
            </a:pPr>
            <a:r>
              <a:rPr lang="en-US" sz="1200">
                <a:solidFill>
                  <a:schemeClr val="dk1"/>
                </a:solidFill>
                <a:latin typeface="Calibri"/>
                <a:ea typeface="Calibri"/>
                <a:cs typeface="Calibri"/>
                <a:sym typeface="Calibri"/>
              </a:rPr>
              <a:t>In essence this was a format that was </a:t>
            </a:r>
            <a:r>
              <a:rPr b="1" lang="en-US" sz="1200">
                <a:solidFill>
                  <a:schemeClr val="dk1"/>
                </a:solidFill>
                <a:latin typeface="Calibri"/>
                <a:ea typeface="Calibri"/>
                <a:cs typeface="Calibri"/>
                <a:sym typeface="Calibri"/>
              </a:rPr>
              <a:t>not built to last</a:t>
            </a:r>
            <a:r>
              <a:rPr lang="en-US" sz="1200">
                <a:solidFill>
                  <a:schemeClr val="dk1"/>
                </a:solidFill>
                <a:latin typeface="Calibri"/>
                <a:ea typeface="Calibri"/>
                <a:cs typeface="Calibri"/>
                <a:sym typeface="Calibri"/>
              </a:rPr>
              <a:t> - the majority of which was for the commercial market</a:t>
            </a:r>
            <a:endParaRPr sz="1200">
              <a:solidFill>
                <a:schemeClr val="dk1"/>
              </a:solidFill>
              <a:latin typeface="Calibri"/>
              <a:ea typeface="Calibri"/>
              <a:cs typeface="Calibri"/>
              <a:sym typeface="Calibri"/>
            </a:endParaRPr>
          </a:p>
          <a:p>
            <a:pPr indent="-304800" lvl="0" marL="457200" rtl="0" algn="l">
              <a:lnSpc>
                <a:spcPct val="100000"/>
              </a:lnSpc>
              <a:spcBef>
                <a:spcPts val="0"/>
              </a:spcBef>
              <a:spcAft>
                <a:spcPts val="0"/>
              </a:spcAft>
              <a:buClr>
                <a:schemeClr val="dk1"/>
              </a:buClr>
              <a:buSzPts val="1200"/>
              <a:buChar char="●"/>
            </a:pPr>
            <a:r>
              <a:rPr lang="en-US" sz="1200">
                <a:solidFill>
                  <a:schemeClr val="dk1"/>
                </a:solidFill>
                <a:latin typeface="Calibri"/>
                <a:ea typeface="Calibri"/>
                <a:cs typeface="Calibri"/>
                <a:sym typeface="Calibri"/>
              </a:rPr>
              <a:t>Deterioration of magnetic tape is</a:t>
            </a:r>
            <a:r>
              <a:rPr b="1" lang="en-US" sz="1200">
                <a:solidFill>
                  <a:schemeClr val="dk1"/>
                </a:solidFill>
                <a:latin typeface="Calibri"/>
                <a:ea typeface="Calibri"/>
                <a:cs typeface="Calibri"/>
                <a:sym typeface="Calibri"/>
              </a:rPr>
              <a:t> irreversible and inevitable</a:t>
            </a:r>
            <a:endParaRPr b="1" sz="1200">
              <a:solidFill>
                <a:srgbClr val="FF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Google Shape;133;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 name="Google Shape;134;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1200">
                <a:latin typeface="Calibri"/>
                <a:ea typeface="Calibri"/>
                <a:cs typeface="Calibri"/>
                <a:sym typeface="Calibri"/>
              </a:rPr>
              <a:t>Therefore I understand magnetic tape as a fugitive medium</a:t>
            </a:r>
            <a:endParaRPr sz="1200">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 name="Shape 141"/>
        <p:cNvGrpSpPr/>
        <p:nvPr/>
      </p:nvGrpSpPr>
      <p:grpSpPr>
        <a:xfrm>
          <a:off x="0" y="0"/>
          <a:ext cx="0" cy="0"/>
          <a:chOff x="0" y="0"/>
          <a:chExt cx="0" cy="0"/>
        </a:xfrm>
      </p:grpSpPr>
      <p:sp>
        <p:nvSpPr>
          <p:cNvPr id="142" name="Google Shape;142;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3" name="Google Shape;143;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US" sz="1200">
                <a:solidFill>
                  <a:schemeClr val="dk1"/>
                </a:solidFill>
                <a:latin typeface="Calibri"/>
                <a:ea typeface="Calibri"/>
                <a:cs typeface="Calibri"/>
                <a:sym typeface="Calibri"/>
              </a:rPr>
              <a:t>THIRD:</a:t>
            </a:r>
            <a:endParaRPr b="1" sz="1200">
              <a:solidFill>
                <a:schemeClr val="dk1"/>
              </a:solidFill>
              <a:latin typeface="Calibri"/>
              <a:ea typeface="Calibri"/>
              <a:cs typeface="Calibri"/>
              <a:sym typeface="Calibri"/>
            </a:endParaRPr>
          </a:p>
          <a:p>
            <a:pPr indent="-304800" lvl="0" marL="45720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None of the video decks necessary for playback are new and their delicate parts and circuits are prone to malfunction and require routine maintenance</a:t>
            </a:r>
            <a:endParaRPr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Google Shape;154;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 name="Google Shape;155;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US" sz="1200">
                <a:latin typeface="Calibri"/>
                <a:ea typeface="Calibri"/>
                <a:cs typeface="Calibri"/>
                <a:sym typeface="Calibri"/>
              </a:rPr>
              <a:t>FOURTH</a:t>
            </a:r>
            <a:endParaRPr b="1" sz="1200">
              <a:latin typeface="Calibri"/>
              <a:ea typeface="Calibri"/>
              <a:cs typeface="Calibri"/>
              <a:sym typeface="Calibri"/>
            </a:endParaRPr>
          </a:p>
          <a:p>
            <a:pPr indent="-304800" lvl="0" marL="457200" rtl="0" algn="l">
              <a:lnSpc>
                <a:spcPct val="100000"/>
              </a:lnSpc>
              <a:spcBef>
                <a:spcPts val="0"/>
              </a:spcBef>
              <a:spcAft>
                <a:spcPts val="0"/>
              </a:spcAft>
              <a:buSzPts val="1200"/>
              <a:buFont typeface="Calibri"/>
              <a:buChar char="●"/>
            </a:pPr>
            <a:r>
              <a:rPr lang="en-US" sz="1200">
                <a:latin typeface="Calibri"/>
                <a:ea typeface="Calibri"/>
                <a:cs typeface="Calibri"/>
                <a:sym typeface="Calibri"/>
              </a:rPr>
              <a:t>These issues have contributed to the current state of magnetic tape often referred to as the “magnetic media crisis”</a:t>
            </a:r>
            <a:endParaRPr sz="1200">
              <a:latin typeface="Calibri"/>
              <a:ea typeface="Calibri"/>
              <a:cs typeface="Calibri"/>
              <a:sym typeface="Calibri"/>
            </a:endParaRPr>
          </a:p>
          <a:p>
            <a:pPr indent="-304800" lvl="1" marL="914400" rtl="0" algn="l">
              <a:lnSpc>
                <a:spcPct val="100000"/>
              </a:lnSpc>
              <a:spcBef>
                <a:spcPts val="0"/>
              </a:spcBef>
              <a:spcAft>
                <a:spcPts val="0"/>
              </a:spcAft>
              <a:buSzPts val="1200"/>
              <a:buChar char="○"/>
            </a:pPr>
            <a:r>
              <a:rPr b="1" lang="en-US" sz="1200">
                <a:latin typeface="Calibri"/>
                <a:ea typeface="Calibri"/>
                <a:cs typeface="Calibri"/>
                <a:sym typeface="Calibri"/>
              </a:rPr>
              <a:t>limited time left </a:t>
            </a:r>
            <a:r>
              <a:rPr lang="en-US" sz="1200">
                <a:latin typeface="Calibri"/>
                <a:ea typeface="Calibri"/>
                <a:cs typeface="Calibri"/>
                <a:sym typeface="Calibri"/>
              </a:rPr>
              <a:t>to preserve videotapes before they become unplayable due to deterioration</a:t>
            </a:r>
            <a:endParaRPr sz="1200">
              <a:latin typeface="Calibri"/>
              <a:ea typeface="Calibri"/>
              <a:cs typeface="Calibri"/>
              <a:sym typeface="Calibri"/>
            </a:endParaRPr>
          </a:p>
          <a:p>
            <a:pPr indent="-304800" lvl="1" marL="914400" rtl="0" algn="l">
              <a:lnSpc>
                <a:spcPct val="100000"/>
              </a:lnSpc>
              <a:spcBef>
                <a:spcPts val="0"/>
              </a:spcBef>
              <a:spcAft>
                <a:spcPts val="0"/>
              </a:spcAft>
              <a:buSzPts val="1200"/>
              <a:buChar char="○"/>
            </a:pPr>
            <a:r>
              <a:rPr b="1" lang="en-US" sz="1200">
                <a:latin typeface="Calibri"/>
                <a:ea typeface="Calibri"/>
                <a:cs typeface="Calibri"/>
                <a:sym typeface="Calibri"/>
              </a:rPr>
              <a:t>dependency on obsolete playback equipment</a:t>
            </a:r>
            <a:endParaRPr b="1" sz="1200">
              <a:latin typeface="Calibri"/>
              <a:ea typeface="Calibri"/>
              <a:cs typeface="Calibri"/>
              <a:sym typeface="Calibri"/>
            </a:endParaRPr>
          </a:p>
          <a:p>
            <a:pPr indent="-304800" lvl="2" marL="1371600" rtl="0" algn="l">
              <a:lnSpc>
                <a:spcPct val="100000"/>
              </a:lnSpc>
              <a:spcBef>
                <a:spcPts val="0"/>
              </a:spcBef>
              <a:spcAft>
                <a:spcPts val="0"/>
              </a:spcAft>
              <a:buSzPts val="1200"/>
              <a:buChar char="■"/>
            </a:pPr>
            <a:r>
              <a:rPr lang="en-US" sz="1200">
                <a:solidFill>
                  <a:schemeClr val="dk1"/>
                </a:solidFill>
                <a:latin typeface="Calibri"/>
                <a:ea typeface="Calibri"/>
                <a:cs typeface="Calibri"/>
                <a:sym typeface="Calibri"/>
              </a:rPr>
              <a:t>Preservation of the content is irrevocably tied to the preservation of the technology</a:t>
            </a:r>
            <a:endParaRPr sz="1200">
              <a:solidFill>
                <a:schemeClr val="dk1"/>
              </a:solidFill>
              <a:latin typeface="Calibri"/>
              <a:ea typeface="Calibri"/>
              <a:cs typeface="Calibri"/>
              <a:sym typeface="Calibri"/>
            </a:endParaRPr>
          </a:p>
          <a:p>
            <a:pPr indent="-304800" lvl="2" marL="137160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Without working playback equipment, these historical documents cannot be salvaged</a:t>
            </a:r>
            <a:endParaRPr sz="1200">
              <a:solidFill>
                <a:schemeClr val="dk1"/>
              </a:solidFill>
              <a:latin typeface="Calibri"/>
              <a:ea typeface="Calibri"/>
              <a:cs typeface="Calibri"/>
              <a:sym typeface="Calibri"/>
            </a:endParaRPr>
          </a:p>
          <a:p>
            <a:pPr indent="-304800" lvl="1" marL="914400" rtl="0" algn="l">
              <a:lnSpc>
                <a:spcPct val="100000"/>
              </a:lnSpc>
              <a:spcBef>
                <a:spcPts val="0"/>
              </a:spcBef>
              <a:spcAft>
                <a:spcPts val="0"/>
              </a:spcAft>
              <a:buSzPts val="1200"/>
              <a:buChar char="○"/>
            </a:pPr>
            <a:r>
              <a:rPr lang="en-US" sz="1200">
                <a:latin typeface="Calibri"/>
                <a:ea typeface="Calibri"/>
                <a:cs typeface="Calibri"/>
                <a:sym typeface="Calibri"/>
              </a:rPr>
              <a:t>sheer </a:t>
            </a:r>
            <a:r>
              <a:rPr b="1" lang="en-US" sz="1200">
                <a:latin typeface="Calibri"/>
                <a:ea typeface="Calibri"/>
                <a:cs typeface="Calibri"/>
                <a:sym typeface="Calibri"/>
              </a:rPr>
              <a:t>volume of material</a:t>
            </a:r>
            <a:r>
              <a:rPr lang="en-US" sz="1200">
                <a:latin typeface="Calibri"/>
                <a:ea typeface="Calibri"/>
                <a:cs typeface="Calibri"/>
                <a:sym typeface="Calibri"/>
              </a:rPr>
              <a:t> on tape formats that far outweigh the resources available to tackle the backlog </a:t>
            </a:r>
            <a:r>
              <a:rPr lang="en-US" sz="1200">
                <a:solidFill>
                  <a:schemeClr val="dk1"/>
                </a:solidFill>
                <a:latin typeface="Calibri"/>
                <a:ea typeface="Calibri"/>
                <a:cs typeface="Calibri"/>
                <a:sym typeface="Calibri"/>
              </a:rPr>
              <a:t>(hundreds of millions)</a:t>
            </a:r>
            <a:endParaRPr sz="1200">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Google Shape;164;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5" name="Google Shape;165;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SzPts val="1200"/>
              <a:buChar char="●"/>
            </a:pPr>
            <a:r>
              <a:rPr b="1" lang="en-US" sz="1200">
                <a:latin typeface="Calibri"/>
                <a:ea typeface="Calibri"/>
                <a:cs typeface="Calibri"/>
                <a:sym typeface="Calibri"/>
              </a:rPr>
              <a:t>Degralescence </a:t>
            </a:r>
            <a:r>
              <a:rPr lang="en-US" sz="1200">
                <a:latin typeface="Calibri"/>
                <a:ea typeface="Calibri"/>
                <a:cs typeface="Calibri"/>
                <a:sym typeface="Calibri"/>
              </a:rPr>
              <a:t>= the combination of degradation and obsolescence - used in Mike Casey’s article from 2015 “Why Media Preservation Can’t Wait: The Gathering Storm”</a:t>
            </a:r>
            <a:endParaRPr sz="1200">
              <a:latin typeface="Calibri"/>
              <a:ea typeface="Calibri"/>
              <a:cs typeface="Calibri"/>
              <a:sym typeface="Calibri"/>
            </a:endParaRPr>
          </a:p>
          <a:p>
            <a:pPr indent="-304800" lvl="0" marL="457200" rtl="0" algn="l">
              <a:lnSpc>
                <a:spcPct val="100000"/>
              </a:lnSpc>
              <a:spcBef>
                <a:spcPts val="0"/>
              </a:spcBef>
              <a:spcAft>
                <a:spcPts val="0"/>
              </a:spcAft>
              <a:buSzPts val="1200"/>
              <a:buFont typeface="Calibri"/>
              <a:buChar char="●"/>
            </a:pPr>
            <a:r>
              <a:rPr lang="en-US" sz="1200">
                <a:latin typeface="Calibri"/>
                <a:ea typeface="Calibri"/>
                <a:cs typeface="Calibri"/>
                <a:sym typeface="Calibri"/>
              </a:rPr>
              <a:t>In this article Casey lists the factors which have brought us to this current moment in time</a:t>
            </a:r>
            <a:endParaRPr sz="1200">
              <a:latin typeface="Calibri"/>
              <a:ea typeface="Calibri"/>
              <a:cs typeface="Calibri"/>
              <a:sym typeface="Calibri"/>
            </a:endParaRPr>
          </a:p>
          <a:p>
            <a:pPr indent="-304800" lvl="1" marL="914400" rtl="0" algn="l">
              <a:lnSpc>
                <a:spcPct val="100000"/>
              </a:lnSpc>
              <a:spcBef>
                <a:spcPts val="0"/>
              </a:spcBef>
              <a:spcAft>
                <a:spcPts val="0"/>
              </a:spcAft>
              <a:buSzPts val="1200"/>
              <a:buChar char="○"/>
            </a:pPr>
            <a:r>
              <a:rPr lang="en-US" sz="1200">
                <a:latin typeface="Calibri"/>
                <a:ea typeface="Calibri"/>
                <a:cs typeface="Calibri"/>
                <a:sym typeface="Calibri"/>
              </a:rPr>
              <a:t>Can be </a:t>
            </a:r>
            <a:r>
              <a:rPr b="1" lang="en-US" sz="1200">
                <a:latin typeface="Calibri"/>
                <a:ea typeface="Calibri"/>
                <a:cs typeface="Calibri"/>
                <a:sym typeface="Calibri"/>
              </a:rPr>
              <a:t>summed up as NO TECH SUPPORT!!! </a:t>
            </a:r>
            <a:r>
              <a:rPr lang="en-US" sz="1200">
                <a:latin typeface="Calibri"/>
                <a:ea typeface="Calibri"/>
                <a:cs typeface="Calibri"/>
                <a:sym typeface="Calibri"/>
              </a:rPr>
              <a:t>- parts and technicians</a:t>
            </a:r>
            <a:endParaRPr sz="1200">
              <a:latin typeface="Calibri"/>
              <a:ea typeface="Calibri"/>
              <a:cs typeface="Calibri"/>
              <a:sym typeface="Calibri"/>
            </a:endParaRPr>
          </a:p>
          <a:p>
            <a:pPr indent="-304800" lvl="1" marL="914400" rtl="0" algn="l">
              <a:lnSpc>
                <a:spcPct val="100000"/>
              </a:lnSpc>
              <a:spcBef>
                <a:spcPts val="0"/>
              </a:spcBef>
              <a:spcAft>
                <a:spcPts val="0"/>
              </a:spcAft>
              <a:buSzPts val="1200"/>
              <a:buChar char="○"/>
            </a:pPr>
            <a:r>
              <a:rPr lang="en-US" sz="1200">
                <a:latin typeface="Calibri"/>
                <a:ea typeface="Calibri"/>
                <a:cs typeface="Calibri"/>
                <a:sym typeface="Calibri"/>
              </a:rPr>
              <a:t>I would also like to add that as these engineers and technicians age and the market shifts these skills are often</a:t>
            </a:r>
            <a:r>
              <a:rPr b="1" lang="en-US" sz="1200">
                <a:latin typeface="Calibri"/>
                <a:ea typeface="Calibri"/>
                <a:cs typeface="Calibri"/>
                <a:sym typeface="Calibri"/>
              </a:rPr>
              <a:t> FOLDED INTO JOB OF ARCHIVIST</a:t>
            </a:r>
            <a:endParaRPr sz="1200">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65" name="Shape 65"/>
        <p:cNvGrpSpPr/>
        <p:nvPr/>
      </p:nvGrpSpPr>
      <p:grpSpPr>
        <a:xfrm>
          <a:off x="0" y="0"/>
          <a:ext cx="0" cy="0"/>
          <a:chOff x="0" y="0"/>
          <a:chExt cx="0" cy="0"/>
        </a:xfrm>
      </p:grpSpPr>
      <p:sp>
        <p:nvSpPr>
          <p:cNvPr id="66" name="Google Shape;66;p11"/>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1"/>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8" name="Google Shape;68;p11"/>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72" name="Shape 72"/>
        <p:cNvGrpSpPr/>
        <p:nvPr/>
      </p:nvGrpSpPr>
      <p:grpSpPr>
        <a:xfrm>
          <a:off x="0" y="0"/>
          <a:ext cx="0" cy="0"/>
          <a:chOff x="0" y="0"/>
          <a:chExt cx="0" cy="0"/>
        </a:xfrm>
      </p:grpSpPr>
      <p:sp>
        <p:nvSpPr>
          <p:cNvPr id="73" name="Google Shape;73;p1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2"/>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3"/>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13"/>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5" name="Shape 15"/>
        <p:cNvGrpSpPr/>
        <p:nvPr/>
      </p:nvGrpSpPr>
      <p:grpSpPr>
        <a:xfrm>
          <a:off x="0" y="0"/>
          <a:ext cx="0" cy="0"/>
          <a:chOff x="0" y="0"/>
          <a:chExt cx="0" cy="0"/>
        </a:xfrm>
      </p:grpSpPr>
      <p:sp>
        <p:nvSpPr>
          <p:cNvPr id="16" name="Google Shape;16;p3"/>
          <p:cNvSpPr txBox="1"/>
          <p:nvPr>
            <p:ph type="title"/>
          </p:nvPr>
        </p:nvSpPr>
        <p:spPr>
          <a:xfrm>
            <a:off x="623400" y="890050"/>
            <a:ext cx="17041200" cy="1145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
          <p:cNvSpPr txBox="1"/>
          <p:nvPr>
            <p:ph idx="1" type="body"/>
          </p:nvPr>
        </p:nvSpPr>
        <p:spPr>
          <a:xfrm>
            <a:off x="623400" y="2304950"/>
            <a:ext cx="17041200" cy="6832800"/>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SzPts val="3200"/>
              <a:buChar char="•"/>
              <a:defRPr/>
            </a:lvl1pPr>
            <a:lvl2pPr indent="-406400" lvl="1" marL="914400" algn="l">
              <a:lnSpc>
                <a:spcPct val="100000"/>
              </a:lnSpc>
              <a:spcBef>
                <a:spcPts val="560"/>
              </a:spcBef>
              <a:spcAft>
                <a:spcPts val="0"/>
              </a:spcAft>
              <a:buSzPts val="2800"/>
              <a:buChar char="–"/>
              <a:defRPr/>
            </a:lvl2pPr>
            <a:lvl3pPr indent="-381000" lvl="2" marL="1371600" algn="l">
              <a:lnSpc>
                <a:spcPct val="100000"/>
              </a:lnSpc>
              <a:spcBef>
                <a:spcPts val="480"/>
              </a:spcBef>
              <a:spcAft>
                <a:spcPts val="0"/>
              </a:spcAft>
              <a:buSzPts val="2400"/>
              <a:buChar char="•"/>
              <a:defRPr/>
            </a:lvl3pPr>
            <a:lvl4pPr indent="-355600" lvl="3" marL="1828800" algn="l">
              <a:lnSpc>
                <a:spcPct val="100000"/>
              </a:lnSpc>
              <a:spcBef>
                <a:spcPts val="400"/>
              </a:spcBef>
              <a:spcAft>
                <a:spcPts val="0"/>
              </a:spcAft>
              <a:buSzPts val="2000"/>
              <a:buChar char="–"/>
              <a:defRPr/>
            </a:lvl4pPr>
            <a:lvl5pPr indent="-355600" lvl="4" marL="2286000" algn="l">
              <a:lnSpc>
                <a:spcPct val="100000"/>
              </a:lnSpc>
              <a:spcBef>
                <a:spcPts val="400"/>
              </a:spcBef>
              <a:spcAft>
                <a:spcPts val="0"/>
              </a:spcAft>
              <a:buSzPts val="2000"/>
              <a:buChar char="»"/>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
        <p:nvSpPr>
          <p:cNvPr id="18" name="Google Shape;18;p3"/>
          <p:cNvSpPr txBox="1"/>
          <p:nvPr>
            <p:ph idx="12" type="sldNum"/>
          </p:nvPr>
        </p:nvSpPr>
        <p:spPr>
          <a:xfrm>
            <a:off x="16944916" y="9326434"/>
            <a:ext cx="1097400" cy="787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9" name="Shape 19"/>
        <p:cNvGrpSpPr/>
        <p:nvPr/>
      </p:nvGrpSpPr>
      <p:grpSpPr>
        <a:xfrm>
          <a:off x="0" y="0"/>
          <a:ext cx="0" cy="0"/>
          <a:chOff x="0" y="0"/>
          <a:chExt cx="0" cy="0"/>
        </a:xfrm>
      </p:grpSpPr>
      <p:sp>
        <p:nvSpPr>
          <p:cNvPr id="20" name="Google Shape;20;p4"/>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22" name="Google Shape;22;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5" name="Shape 25"/>
        <p:cNvGrpSpPr/>
        <p:nvPr/>
      </p:nvGrpSpPr>
      <p:grpSpPr>
        <a:xfrm>
          <a:off x="0" y="0"/>
          <a:ext cx="0" cy="0"/>
          <a:chOff x="0" y="0"/>
          <a:chExt cx="0" cy="0"/>
        </a:xfrm>
      </p:grpSpPr>
      <p:sp>
        <p:nvSpPr>
          <p:cNvPr id="26" name="Google Shape;26;p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 name="Google Shape;28;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31" name="Shape 31"/>
        <p:cNvGrpSpPr/>
        <p:nvPr/>
      </p:nvGrpSpPr>
      <p:grpSpPr>
        <a:xfrm>
          <a:off x="0" y="0"/>
          <a:ext cx="0" cy="0"/>
          <a:chOff x="0" y="0"/>
          <a:chExt cx="0" cy="0"/>
        </a:xfrm>
      </p:grpSpPr>
      <p:sp>
        <p:nvSpPr>
          <p:cNvPr id="32" name="Google Shape;32;p6"/>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6"/>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4" name="Google Shape;34;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7" name="Shape 37"/>
        <p:cNvGrpSpPr/>
        <p:nvPr/>
      </p:nvGrpSpPr>
      <p:grpSpPr>
        <a:xfrm>
          <a:off x="0" y="0"/>
          <a:ext cx="0" cy="0"/>
          <a:chOff x="0" y="0"/>
          <a:chExt cx="0" cy="0"/>
        </a:xfrm>
      </p:grpSpPr>
      <p:sp>
        <p:nvSpPr>
          <p:cNvPr id="38" name="Google Shape;38;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7"/>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0" name="Google Shape;40;p7"/>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1" name="Google Shape;41;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4" name="Shape 44"/>
        <p:cNvGrpSpPr/>
        <p:nvPr/>
      </p:nvGrpSpPr>
      <p:grpSpPr>
        <a:xfrm>
          <a:off x="0" y="0"/>
          <a:ext cx="0" cy="0"/>
          <a:chOff x="0" y="0"/>
          <a:chExt cx="0" cy="0"/>
        </a:xfrm>
      </p:grpSpPr>
      <p:sp>
        <p:nvSpPr>
          <p:cNvPr id="45" name="Google Shape;45;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8"/>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7" name="Google Shape;47;p8"/>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8" name="Google Shape;48;p8"/>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9" name="Google Shape;49;p8"/>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0" name="Google Shape;50;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53" name="Shape 53"/>
        <p:cNvGrpSpPr/>
        <p:nvPr/>
      </p:nvGrpSpPr>
      <p:grpSpPr>
        <a:xfrm>
          <a:off x="0" y="0"/>
          <a:ext cx="0" cy="0"/>
          <a:chOff x="0" y="0"/>
          <a:chExt cx="0" cy="0"/>
        </a:xfrm>
      </p:grpSpPr>
      <p:sp>
        <p:nvSpPr>
          <p:cNvPr id="54" name="Google Shape;54;p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58" name="Shape 58"/>
        <p:cNvGrpSpPr/>
        <p:nvPr/>
      </p:nvGrpSpPr>
      <p:grpSpPr>
        <a:xfrm>
          <a:off x="0" y="0"/>
          <a:ext cx="0" cy="0"/>
          <a:chOff x="0" y="0"/>
          <a:chExt cx="0" cy="0"/>
        </a:xfrm>
      </p:grpSpPr>
      <p:sp>
        <p:nvSpPr>
          <p:cNvPr id="59" name="Google Shape;59;p10"/>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0"/>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10"/>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drive.google.com/file/d/1VD1M4Cht69FWiE9VfeLuieYrGuDw4xYJ/view" TargetMode="External"/><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1.jp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1.jp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15.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15.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7.jpg"/><Relationship Id="rId5"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12.png"/><Relationship Id="rId6" Type="http://schemas.openxmlformats.org/officeDocument/2006/relationships/hyperlink" Target="http://videopreservation.conservation-us.org/vid_guide/11/11.html"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303465"/>
        </a:solidFill>
      </p:bgPr>
    </p:bg>
    <p:spTree>
      <p:nvGrpSpPr>
        <p:cNvPr id="87" name="Shape 87"/>
        <p:cNvGrpSpPr/>
        <p:nvPr/>
      </p:nvGrpSpPr>
      <p:grpSpPr>
        <a:xfrm>
          <a:off x="0" y="0"/>
          <a:ext cx="0" cy="0"/>
          <a:chOff x="0" y="0"/>
          <a:chExt cx="0" cy="0"/>
        </a:xfrm>
      </p:grpSpPr>
      <p:pic>
        <p:nvPicPr>
          <p:cNvPr id="88" name="Google Shape;88;p14"/>
          <p:cNvPicPr preferRelativeResize="0"/>
          <p:nvPr/>
        </p:nvPicPr>
        <p:blipFill rotWithShape="1">
          <a:blip r:embed="rId3">
            <a:alphaModFix/>
          </a:blip>
          <a:srcRect b="0" l="0" r="0" t="0"/>
          <a:stretch/>
        </p:blipFill>
        <p:spPr>
          <a:xfrm>
            <a:off x="0" y="0"/>
            <a:ext cx="18293489" cy="10286997"/>
          </a:xfrm>
          <a:prstGeom prst="rect">
            <a:avLst/>
          </a:prstGeom>
          <a:noFill/>
          <a:ln>
            <a:noFill/>
          </a:ln>
        </p:spPr>
      </p:pic>
      <p:sp>
        <p:nvSpPr>
          <p:cNvPr id="89" name="Google Shape;89;p14"/>
          <p:cNvSpPr txBox="1"/>
          <p:nvPr/>
        </p:nvSpPr>
        <p:spPr>
          <a:xfrm>
            <a:off x="676025" y="8338225"/>
            <a:ext cx="5627400" cy="13350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4000"/>
              <a:buFont typeface="Arial"/>
              <a:buNone/>
            </a:pPr>
            <a:r>
              <a:rPr b="1" i="0" lang="en-US" sz="4000" u="none" cap="none" strike="noStrike">
                <a:solidFill>
                  <a:schemeClr val="lt1"/>
                </a:solidFill>
                <a:latin typeface="Montserrat"/>
                <a:ea typeface="Montserrat"/>
                <a:cs typeface="Montserrat"/>
                <a:sym typeface="Montserrat"/>
              </a:rPr>
              <a:t>NTTW4 BUDAPEST</a:t>
            </a:r>
            <a:endParaRPr b="1" i="0" sz="40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Montserrat SemiBold"/>
                <a:ea typeface="Montserrat SemiBold"/>
                <a:cs typeface="Montserrat SemiBold"/>
                <a:sym typeface="Montserrat SemiBold"/>
              </a:rPr>
              <a:t>December 6th, 2019</a:t>
            </a:r>
            <a:endParaRPr b="0" i="0" sz="4000" u="none" cap="none" strike="noStrike">
              <a:solidFill>
                <a:schemeClr val="lt1"/>
              </a:solidFill>
              <a:latin typeface="Montserrat SemiBold"/>
              <a:ea typeface="Montserrat SemiBold"/>
              <a:cs typeface="Montserrat SemiBold"/>
              <a:sym typeface="Montserrat SemiBo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 name="Shape 176"/>
        <p:cNvGrpSpPr/>
        <p:nvPr/>
      </p:nvGrpSpPr>
      <p:grpSpPr>
        <a:xfrm>
          <a:off x="0" y="0"/>
          <a:ext cx="0" cy="0"/>
          <a:chOff x="0" y="0"/>
          <a:chExt cx="0" cy="0"/>
        </a:xfrm>
      </p:grpSpPr>
      <p:pic>
        <p:nvPicPr>
          <p:cNvPr id="177" name="Google Shape;177;p23"/>
          <p:cNvPicPr preferRelativeResize="0"/>
          <p:nvPr/>
        </p:nvPicPr>
        <p:blipFill rotWithShape="1">
          <a:blip r:embed="rId3">
            <a:alphaModFix/>
          </a:blip>
          <a:srcRect b="0" l="0" r="0" t="0"/>
          <a:stretch/>
        </p:blipFill>
        <p:spPr>
          <a:xfrm>
            <a:off x="0" y="0"/>
            <a:ext cx="18288000" cy="10280887"/>
          </a:xfrm>
          <a:prstGeom prst="rect">
            <a:avLst/>
          </a:prstGeom>
          <a:noFill/>
          <a:ln>
            <a:noFill/>
          </a:ln>
        </p:spPr>
      </p:pic>
      <p:sp>
        <p:nvSpPr>
          <p:cNvPr id="178" name="Google Shape;178;p23"/>
          <p:cNvSpPr txBox="1"/>
          <p:nvPr/>
        </p:nvSpPr>
        <p:spPr>
          <a:xfrm>
            <a:off x="4934350" y="5573500"/>
            <a:ext cx="12549600" cy="3965400"/>
          </a:xfrm>
          <a:prstGeom prst="rect">
            <a:avLst/>
          </a:prstGeom>
          <a:noFill/>
          <a:ln>
            <a:noFill/>
          </a:ln>
        </p:spPr>
        <p:txBody>
          <a:bodyPr anchorCtr="0" anchor="t" bIns="182850" lIns="182850" spcFirstLastPara="1" rIns="182850" wrap="square" tIns="182850">
            <a:noAutofit/>
          </a:bodyPr>
          <a:lstStyle/>
          <a:p>
            <a:pPr indent="0" lvl="0" marL="0" marR="0" rtl="0" algn="r">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Montserrat Medium"/>
                <a:ea typeface="Montserrat Medium"/>
                <a:cs typeface="Montserrat Medium"/>
                <a:sym typeface="Montserrat Medium"/>
              </a:rPr>
              <a:t>“In the mid-to long-term there is a major risk that carrier degradation combined with playback obsolescence will defeat the efforts of archivists…”</a:t>
            </a:r>
            <a:endParaRPr b="0" i="0" sz="3600" u="none" cap="none" strike="noStrike">
              <a:solidFill>
                <a:schemeClr val="lt1"/>
              </a:solidFill>
              <a:latin typeface="Montserrat Medium"/>
              <a:ea typeface="Montserrat Medium"/>
              <a:cs typeface="Montserrat Medium"/>
              <a:sym typeface="Montserrat Medium"/>
            </a:endParaRPr>
          </a:p>
          <a:p>
            <a:pPr indent="0" lvl="0" marL="0" marR="0" rtl="0" algn="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Montserrat Light"/>
              <a:ea typeface="Montserrat Light"/>
              <a:cs typeface="Montserrat Light"/>
              <a:sym typeface="Montserrat Light"/>
            </a:endParaRPr>
          </a:p>
          <a:p>
            <a:pPr indent="0" lvl="0" marL="0" marR="0" rtl="0" algn="r">
              <a:lnSpc>
                <a:spcPct val="100000"/>
              </a:lnSpc>
              <a:spcBef>
                <a:spcPts val="0"/>
              </a:spcBef>
              <a:spcAft>
                <a:spcPts val="0"/>
              </a:spcAft>
              <a:buClr>
                <a:schemeClr val="dk1"/>
              </a:buClr>
              <a:buSzPts val="2200"/>
              <a:buFont typeface="Arial"/>
              <a:buNone/>
            </a:pPr>
            <a:r>
              <a:rPr b="0" i="1" lang="en-US" sz="2800" u="none" cap="none" strike="noStrike">
                <a:solidFill>
                  <a:schemeClr val="lt1"/>
                </a:solidFill>
                <a:latin typeface="Montserrat"/>
                <a:ea typeface="Montserrat"/>
                <a:cs typeface="Montserrat"/>
                <a:sym typeface="Montserrat"/>
              </a:rPr>
              <a:t>Task Force to establish the Selection Criteria of Analogue and Digital Audio Contents for Transfer to Data Formats for Preservation Purposes</a:t>
            </a:r>
            <a:r>
              <a:rPr b="0" i="0" lang="en-US" sz="2800" u="none" cap="none" strike="noStrike">
                <a:solidFill>
                  <a:schemeClr val="lt1"/>
                </a:solidFill>
                <a:latin typeface="Montserrat"/>
                <a:ea typeface="Montserrat"/>
                <a:cs typeface="Montserrat"/>
                <a:sym typeface="Montserrat"/>
              </a:rPr>
              <a:t>, International Association of Sound and Audiovisual Archives</a:t>
            </a:r>
            <a:r>
              <a:rPr b="0" i="0" lang="en-US" sz="2800" u="none" cap="none" strike="noStrike">
                <a:solidFill>
                  <a:schemeClr val="lt1"/>
                </a:solidFill>
                <a:latin typeface="Montserrat Medium"/>
                <a:ea typeface="Montserrat Medium"/>
                <a:cs typeface="Montserrat Medium"/>
                <a:sym typeface="Montserrat Medium"/>
              </a:rPr>
              <a:t> </a:t>
            </a:r>
            <a:r>
              <a:rPr b="0" i="0" lang="en-US" sz="2800" u="none" cap="none" strike="noStrike">
                <a:solidFill>
                  <a:schemeClr val="lt1"/>
                </a:solidFill>
                <a:latin typeface="Montserrat SemiBold"/>
                <a:ea typeface="Montserrat SemiBold"/>
                <a:cs typeface="Montserrat SemiBold"/>
                <a:sym typeface="Montserrat SemiBold"/>
              </a:rPr>
              <a:t>(IASA) Editorial Group (2003)</a:t>
            </a:r>
            <a:endParaRPr b="0" i="0" sz="3600" u="none" cap="none" strike="noStrike">
              <a:solidFill>
                <a:schemeClr val="lt1"/>
              </a:solidFill>
              <a:latin typeface="Montserrat SemiBold"/>
              <a:ea typeface="Montserrat SemiBold"/>
              <a:cs typeface="Montserrat SemiBold"/>
              <a:sym typeface="Montserrat SemiBo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82" name="Shape 182"/>
        <p:cNvGrpSpPr/>
        <p:nvPr/>
      </p:nvGrpSpPr>
      <p:grpSpPr>
        <a:xfrm>
          <a:off x="0" y="0"/>
          <a:ext cx="0" cy="0"/>
          <a:chOff x="0" y="0"/>
          <a:chExt cx="0" cy="0"/>
        </a:xfrm>
      </p:grpSpPr>
      <p:sp>
        <p:nvSpPr>
          <p:cNvPr id="183" name="Google Shape;183;p24"/>
          <p:cNvSpPr/>
          <p:nvPr/>
        </p:nvSpPr>
        <p:spPr>
          <a:xfrm>
            <a:off x="1045175" y="4262155"/>
            <a:ext cx="15872100" cy="1762800"/>
          </a:xfrm>
          <a:prstGeom prst="rect">
            <a:avLst/>
          </a:prstGeom>
          <a:solidFill>
            <a:srgbClr val="FF26B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24"/>
          <p:cNvSpPr txBox="1"/>
          <p:nvPr/>
        </p:nvSpPr>
        <p:spPr>
          <a:xfrm>
            <a:off x="1375289" y="4426266"/>
            <a:ext cx="15211800" cy="1739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9600"/>
              <a:buFont typeface="Arial"/>
              <a:buNone/>
            </a:pPr>
            <a:r>
              <a:rPr b="1" i="1" lang="en-US" sz="9600" u="none" cap="none" strike="noStrike">
                <a:solidFill>
                  <a:srgbClr val="FFFFFF"/>
                </a:solidFill>
                <a:latin typeface="Oswald"/>
                <a:ea typeface="Oswald"/>
                <a:cs typeface="Oswald"/>
                <a:sym typeface="Oswald"/>
              </a:rPr>
              <a:t>WHAT HAS BEEN DONE ???</a:t>
            </a:r>
            <a:endParaRPr b="1" i="0" sz="9600" u="none" cap="none" strike="noStrike">
              <a:solidFill>
                <a:srgbClr val="000000"/>
              </a:solidFill>
              <a:latin typeface="Oswald"/>
              <a:ea typeface="Oswald"/>
              <a:cs typeface="Oswald"/>
              <a:sym typeface="Oswa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303465"/>
        </a:solidFill>
      </p:bgPr>
    </p:bg>
    <p:spTree>
      <p:nvGrpSpPr>
        <p:cNvPr id="188" name="Shape 188"/>
        <p:cNvGrpSpPr/>
        <p:nvPr/>
      </p:nvGrpSpPr>
      <p:grpSpPr>
        <a:xfrm>
          <a:off x="0" y="0"/>
          <a:ext cx="0" cy="0"/>
          <a:chOff x="0" y="0"/>
          <a:chExt cx="0" cy="0"/>
        </a:xfrm>
      </p:grpSpPr>
      <p:pic>
        <p:nvPicPr>
          <p:cNvPr id="189" name="Google Shape;189;p25"/>
          <p:cNvPicPr preferRelativeResize="0"/>
          <p:nvPr/>
        </p:nvPicPr>
        <p:blipFill rotWithShape="1">
          <a:blip r:embed="rId3">
            <a:alphaModFix/>
          </a:blip>
          <a:srcRect b="0" l="0" r="0" t="0"/>
          <a:stretch/>
        </p:blipFill>
        <p:spPr>
          <a:xfrm>
            <a:off x="0" y="2734800"/>
            <a:ext cx="18288000" cy="7622300"/>
          </a:xfrm>
          <a:prstGeom prst="rect">
            <a:avLst/>
          </a:prstGeom>
          <a:noFill/>
          <a:ln>
            <a:noFill/>
          </a:ln>
        </p:spPr>
      </p:pic>
      <p:sp>
        <p:nvSpPr>
          <p:cNvPr id="190" name="Google Shape;190;p25"/>
          <p:cNvSpPr txBox="1"/>
          <p:nvPr/>
        </p:nvSpPr>
        <p:spPr>
          <a:xfrm>
            <a:off x="-50" y="443200"/>
            <a:ext cx="18288001" cy="1567800"/>
          </a:xfrm>
          <a:prstGeom prst="rect">
            <a:avLst/>
          </a:prstGeom>
          <a:noFill/>
          <a:ln>
            <a:noFill/>
          </a:ln>
        </p:spPr>
        <p:txBody>
          <a:bodyPr anchorCtr="0" anchor="t" bIns="182850" lIns="182850" spcFirstLastPara="1" rIns="182850" wrap="square" tIns="182850">
            <a:noAutofit/>
          </a:bodyPr>
          <a:lstStyle/>
          <a:p>
            <a:pPr indent="0" lvl="0" marL="0" marR="0" rtl="0" algn="ctr">
              <a:lnSpc>
                <a:spcPct val="115000"/>
              </a:lnSpc>
              <a:spcBef>
                <a:spcPts val="0"/>
              </a:spcBef>
              <a:spcAft>
                <a:spcPts val="0"/>
              </a:spcAft>
              <a:buClr>
                <a:schemeClr val="dk1"/>
              </a:buClr>
              <a:buSzPts val="2200"/>
              <a:buFont typeface="Arial"/>
              <a:buNone/>
            </a:pPr>
            <a:r>
              <a:rPr b="0" i="1" lang="en-US" sz="9600" u="none" cap="none" strike="noStrike">
                <a:solidFill>
                  <a:srgbClr val="FFFFFF"/>
                </a:solidFill>
                <a:latin typeface="Oswald"/>
                <a:ea typeface="Oswald"/>
                <a:cs typeface="Oswald"/>
                <a:sym typeface="Oswald"/>
              </a:rPr>
              <a:t>TIMELINE VISUALIZATION</a:t>
            </a:r>
            <a:endParaRPr b="0" i="0" sz="28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303465"/>
        </a:solidFill>
      </p:bgPr>
    </p:bg>
    <p:spTree>
      <p:nvGrpSpPr>
        <p:cNvPr id="194" name="Shape 194"/>
        <p:cNvGrpSpPr/>
        <p:nvPr/>
      </p:nvGrpSpPr>
      <p:grpSpPr>
        <a:xfrm>
          <a:off x="0" y="0"/>
          <a:ext cx="0" cy="0"/>
          <a:chOff x="0" y="0"/>
          <a:chExt cx="0" cy="0"/>
        </a:xfrm>
      </p:grpSpPr>
      <p:sp>
        <p:nvSpPr>
          <p:cNvPr id="195" name="Google Shape;195;p26"/>
          <p:cNvSpPr txBox="1"/>
          <p:nvPr/>
        </p:nvSpPr>
        <p:spPr>
          <a:xfrm>
            <a:off x="-50" y="443200"/>
            <a:ext cx="18288001" cy="1567800"/>
          </a:xfrm>
          <a:prstGeom prst="rect">
            <a:avLst/>
          </a:prstGeom>
          <a:noFill/>
          <a:ln>
            <a:noFill/>
          </a:ln>
        </p:spPr>
        <p:txBody>
          <a:bodyPr anchorCtr="0" anchor="t" bIns="182850" lIns="182850" spcFirstLastPara="1" rIns="182850" wrap="square" tIns="182850">
            <a:noAutofit/>
          </a:bodyPr>
          <a:lstStyle/>
          <a:p>
            <a:pPr indent="0" lvl="0" marL="0" marR="0" rtl="0" algn="ctr">
              <a:lnSpc>
                <a:spcPct val="115000"/>
              </a:lnSpc>
              <a:spcBef>
                <a:spcPts val="0"/>
              </a:spcBef>
              <a:spcAft>
                <a:spcPts val="0"/>
              </a:spcAft>
              <a:buClr>
                <a:schemeClr val="dk1"/>
              </a:buClr>
              <a:buSzPts val="2200"/>
              <a:buFont typeface="Arial"/>
              <a:buNone/>
            </a:pPr>
            <a:r>
              <a:rPr b="0" i="1" lang="en-US" sz="9600" u="none" cap="none" strike="noStrike">
                <a:solidFill>
                  <a:srgbClr val="FFFFFF"/>
                </a:solidFill>
                <a:latin typeface="Oswald"/>
                <a:ea typeface="Oswald"/>
                <a:cs typeface="Oswald"/>
                <a:sym typeface="Oswald"/>
              </a:rPr>
              <a:t>TIMELINE VISUALIZATION</a:t>
            </a:r>
            <a:endParaRPr b="0" i="0" sz="2800" u="none" cap="none" strike="noStrike">
              <a:solidFill>
                <a:srgbClr val="000000"/>
              </a:solidFill>
              <a:latin typeface="Arial"/>
              <a:ea typeface="Arial"/>
              <a:cs typeface="Arial"/>
              <a:sym typeface="Arial"/>
            </a:endParaRPr>
          </a:p>
        </p:txBody>
      </p:sp>
      <p:pic>
        <p:nvPicPr>
          <p:cNvPr id="196" name="Google Shape;196;p26" title="TIMELINE.mov">
            <a:hlinkClick r:id="rId3"/>
          </p:cNvPr>
          <p:cNvPicPr preferRelativeResize="0"/>
          <p:nvPr/>
        </p:nvPicPr>
        <p:blipFill rotWithShape="1">
          <a:blip r:embed="rId4">
            <a:alphaModFix/>
          </a:blip>
          <a:srcRect b="0" l="0" r="0" t="0"/>
          <a:stretch/>
        </p:blipFill>
        <p:spPr>
          <a:xfrm>
            <a:off x="0" y="2679203"/>
            <a:ext cx="18288000" cy="760779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 name="Shape 200"/>
        <p:cNvGrpSpPr/>
        <p:nvPr/>
      </p:nvGrpSpPr>
      <p:grpSpPr>
        <a:xfrm>
          <a:off x="0" y="0"/>
          <a:ext cx="0" cy="0"/>
          <a:chOff x="0" y="0"/>
          <a:chExt cx="0" cy="0"/>
        </a:xfrm>
      </p:grpSpPr>
      <p:sp>
        <p:nvSpPr>
          <p:cNvPr id="201" name="Google Shape;201;p27"/>
          <p:cNvSpPr/>
          <p:nvPr/>
        </p:nvSpPr>
        <p:spPr>
          <a:xfrm>
            <a:off x="1003050" y="-250150"/>
            <a:ext cx="17284800" cy="10560600"/>
          </a:xfrm>
          <a:prstGeom prst="rect">
            <a:avLst/>
          </a:prstGeom>
          <a:solidFill>
            <a:srgbClr val="FF26B9"/>
          </a:solidFill>
          <a:ln cap="flat" cmpd="sng" w="9525">
            <a:solidFill>
              <a:srgbClr val="FF26B9"/>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202" name="Google Shape;202;p27"/>
          <p:cNvSpPr/>
          <p:nvPr/>
        </p:nvSpPr>
        <p:spPr>
          <a:xfrm>
            <a:off x="0" y="3745750"/>
            <a:ext cx="7814400" cy="3265800"/>
          </a:xfrm>
          <a:prstGeom prst="rect">
            <a:avLst/>
          </a:prstGeom>
          <a:solidFill>
            <a:srgbClr val="303465"/>
          </a:solidFill>
          <a:ln cap="flat" cmpd="sng" w="9525">
            <a:solidFill>
              <a:srgbClr val="303465"/>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203" name="Google Shape;203;p27"/>
          <p:cNvSpPr txBox="1"/>
          <p:nvPr/>
        </p:nvSpPr>
        <p:spPr>
          <a:xfrm>
            <a:off x="8187600" y="1026350"/>
            <a:ext cx="9843600" cy="8397600"/>
          </a:xfrm>
          <a:prstGeom prst="rect">
            <a:avLst/>
          </a:prstGeom>
          <a:noFill/>
          <a:ln>
            <a:noFill/>
          </a:ln>
        </p:spPr>
        <p:txBody>
          <a:bodyPr anchorCtr="0" anchor="t" bIns="182850" lIns="182850" spcFirstLastPara="1" rIns="182850" wrap="square" tIns="182850">
            <a:noAutofit/>
          </a:bodyPr>
          <a:lstStyle/>
          <a:p>
            <a:pPr indent="0" lvl="0" marL="0" marR="0" rtl="0" algn="l">
              <a:lnSpc>
                <a:spcPct val="115000"/>
              </a:lnSpc>
              <a:spcBef>
                <a:spcPts val="0"/>
              </a:spcBef>
              <a:spcAft>
                <a:spcPts val="0"/>
              </a:spcAft>
              <a:buClr>
                <a:srgbClr val="000000"/>
              </a:buClr>
              <a:buSzPts val="2800"/>
              <a:buFont typeface="Arial"/>
              <a:buNone/>
            </a:pPr>
            <a:r>
              <a:rPr b="1" i="0" lang="en-US" sz="2800" u="none" cap="none" strike="noStrike">
                <a:solidFill>
                  <a:srgbClr val="FFFFFF"/>
                </a:solidFill>
                <a:latin typeface="Montserrat"/>
                <a:ea typeface="Montserrat"/>
                <a:cs typeface="Montserrat"/>
                <a:sym typeface="Montserrat"/>
              </a:rPr>
              <a:t>EMPHASIS ON PHYSICALITY OF MAGNETIC TAPE</a:t>
            </a:r>
            <a:endParaRPr b="1" i="0" sz="2800" u="none" cap="none" strike="noStrike">
              <a:solidFill>
                <a:srgbClr val="FFFFFF"/>
              </a:solidFill>
              <a:latin typeface="Montserrat"/>
              <a:ea typeface="Montserrat"/>
              <a:cs typeface="Montserrat"/>
              <a:sym typeface="Montserrat"/>
            </a:endParaRPr>
          </a:p>
          <a:p>
            <a:pPr indent="0" lvl="0" marL="0" marR="0" rtl="0" algn="l">
              <a:lnSpc>
                <a:spcPct val="115000"/>
              </a:lnSpc>
              <a:spcBef>
                <a:spcPts val="2000"/>
              </a:spcBef>
              <a:spcAft>
                <a:spcPts val="0"/>
              </a:spcAft>
              <a:buClr>
                <a:srgbClr val="000000"/>
              </a:buClr>
              <a:buSzPts val="2800"/>
              <a:buFont typeface="Arial"/>
              <a:buNone/>
            </a:pPr>
            <a:r>
              <a:rPr b="0" i="0" lang="en-US" sz="2800" u="none" cap="none" strike="noStrike">
                <a:solidFill>
                  <a:srgbClr val="FFFFFF"/>
                </a:solidFill>
                <a:latin typeface="Montserrat Medium"/>
                <a:ea typeface="Montserrat Medium"/>
                <a:cs typeface="Montserrat Medium"/>
                <a:sym typeface="Montserrat Medium"/>
              </a:rPr>
              <a:t>Chemical makeup of magnetic tape, a potential video preservation format, cleaning techniques, proper storage conditions, video error identification</a:t>
            </a:r>
            <a:endParaRPr b="0" i="0" sz="2800" u="none" cap="none" strike="noStrike">
              <a:solidFill>
                <a:srgbClr val="FFFFFF"/>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FFFFFF"/>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FFFFFF"/>
              </a:solidFill>
              <a:latin typeface="Montserrat SemiBold"/>
              <a:ea typeface="Montserrat SemiBold"/>
              <a:cs typeface="Montserrat SemiBold"/>
              <a:sym typeface="Montserrat SemiBold"/>
            </a:endParaRPr>
          </a:p>
          <a:p>
            <a:pPr indent="0" lvl="0" marL="0" marR="0" rtl="0" algn="l">
              <a:lnSpc>
                <a:spcPct val="115000"/>
              </a:lnSpc>
              <a:spcBef>
                <a:spcPts val="0"/>
              </a:spcBef>
              <a:spcAft>
                <a:spcPts val="0"/>
              </a:spcAft>
              <a:buClr>
                <a:srgbClr val="000000"/>
              </a:buClr>
              <a:buSzPts val="2800"/>
              <a:buFont typeface="Arial"/>
              <a:buNone/>
            </a:pPr>
            <a:r>
              <a:rPr b="1" i="0" lang="en-US" sz="2800" u="none" cap="none" strike="noStrike">
                <a:solidFill>
                  <a:srgbClr val="FFFFFF"/>
                </a:solidFill>
                <a:latin typeface="Montserrat"/>
                <a:ea typeface="Montserrat"/>
                <a:cs typeface="Montserrat"/>
                <a:sym typeface="Montserrat"/>
              </a:rPr>
              <a:t>CATALOGUING STANDARDS</a:t>
            </a:r>
            <a:endParaRPr b="1" i="0" sz="2800" u="none" cap="none" strike="noStrike">
              <a:solidFill>
                <a:srgbClr val="FFFFFF"/>
              </a:solidFill>
              <a:latin typeface="Montserrat"/>
              <a:ea typeface="Montserrat"/>
              <a:cs typeface="Montserrat"/>
              <a:sym typeface="Montserrat"/>
            </a:endParaRPr>
          </a:p>
          <a:p>
            <a:pPr indent="0" lvl="0" marL="0" marR="0" rtl="0" algn="l">
              <a:lnSpc>
                <a:spcPct val="115000"/>
              </a:lnSpc>
              <a:spcBef>
                <a:spcPts val="2000"/>
              </a:spcBef>
              <a:spcAft>
                <a:spcPts val="0"/>
              </a:spcAft>
              <a:buClr>
                <a:srgbClr val="000000"/>
              </a:buClr>
              <a:buSzPts val="2800"/>
              <a:buFont typeface="Arial"/>
              <a:buNone/>
            </a:pPr>
            <a:r>
              <a:rPr b="0" i="0" lang="en-US" sz="2800" u="none" cap="none" strike="noStrike">
                <a:solidFill>
                  <a:srgbClr val="FFFFFF"/>
                </a:solidFill>
                <a:latin typeface="Montserrat Medium"/>
                <a:ea typeface="Montserrat Medium"/>
                <a:cs typeface="Montserrat Medium"/>
                <a:sym typeface="Montserrat Medium"/>
              </a:rPr>
              <a:t>Believed in the 90s documentation was the first step to preservation and would assist with record sharing and grants.</a:t>
            </a:r>
            <a:endParaRPr b="0" i="0" sz="2800" u="none" cap="none" strike="noStrike">
              <a:solidFill>
                <a:srgbClr val="FFFFFF"/>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FFFFFF"/>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FFFFFF"/>
              </a:solidFill>
              <a:latin typeface="Montserrat SemiBold"/>
              <a:ea typeface="Montserrat SemiBold"/>
              <a:cs typeface="Montserrat SemiBold"/>
              <a:sym typeface="Montserrat SemiBold"/>
            </a:endParaRPr>
          </a:p>
          <a:p>
            <a:pPr indent="0" lvl="0" marL="0" marR="0" rtl="0" algn="l">
              <a:lnSpc>
                <a:spcPct val="115000"/>
              </a:lnSpc>
              <a:spcBef>
                <a:spcPts val="0"/>
              </a:spcBef>
              <a:spcAft>
                <a:spcPts val="0"/>
              </a:spcAft>
              <a:buClr>
                <a:srgbClr val="000000"/>
              </a:buClr>
              <a:buSzPts val="2800"/>
              <a:buFont typeface="Arial"/>
              <a:buNone/>
            </a:pPr>
            <a:r>
              <a:rPr b="1" i="0" lang="en-US" sz="2800" u="none" cap="none" strike="noStrike">
                <a:solidFill>
                  <a:srgbClr val="FFFFFF"/>
                </a:solidFill>
                <a:latin typeface="Montserrat"/>
                <a:ea typeface="Montserrat"/>
                <a:cs typeface="Montserrat"/>
                <a:sym typeface="Montserrat"/>
              </a:rPr>
              <a:t>PLAYBACK EQUIPMENT ABSENT</a:t>
            </a:r>
            <a:endParaRPr b="1" i="0" sz="2800" u="none" cap="none" strike="noStrike">
              <a:solidFill>
                <a:srgbClr val="FFFFFF"/>
              </a:solidFill>
              <a:latin typeface="Montserrat"/>
              <a:ea typeface="Montserrat"/>
              <a:cs typeface="Montserrat"/>
              <a:sym typeface="Montserrat"/>
            </a:endParaRPr>
          </a:p>
          <a:p>
            <a:pPr indent="0" lvl="0" marL="0" marR="0" rtl="0" algn="l">
              <a:lnSpc>
                <a:spcPct val="115000"/>
              </a:lnSpc>
              <a:spcBef>
                <a:spcPts val="2000"/>
              </a:spcBef>
              <a:spcAft>
                <a:spcPts val="0"/>
              </a:spcAft>
              <a:buClr>
                <a:schemeClr val="dk1"/>
              </a:buClr>
              <a:buSzPts val="2200"/>
              <a:buFont typeface="Arial"/>
              <a:buNone/>
            </a:pPr>
            <a:r>
              <a:rPr b="0" i="0" lang="en-US" sz="2800" u="none" cap="none" strike="noStrike">
                <a:solidFill>
                  <a:srgbClr val="FFFFFF"/>
                </a:solidFill>
                <a:latin typeface="Montserrat Medium"/>
                <a:ea typeface="Montserrat Medium"/>
                <a:cs typeface="Montserrat Medium"/>
                <a:sym typeface="Montserrat Medium"/>
              </a:rPr>
              <a:t>If included, it was a brief mention or footnote and the main focus remained carrier and object specific. </a:t>
            </a:r>
            <a:endParaRPr b="0" i="0" sz="2800" u="none" cap="none" strike="noStrike">
              <a:solidFill>
                <a:srgbClr val="000000"/>
              </a:solidFill>
              <a:latin typeface="Montserrat Medium"/>
              <a:ea typeface="Montserrat Medium"/>
              <a:cs typeface="Montserrat Medium"/>
              <a:sym typeface="Montserrat Medium"/>
            </a:endParaRPr>
          </a:p>
        </p:txBody>
      </p:sp>
      <p:sp>
        <p:nvSpPr>
          <p:cNvPr id="204" name="Google Shape;204;p27"/>
          <p:cNvSpPr txBox="1"/>
          <p:nvPr/>
        </p:nvSpPr>
        <p:spPr>
          <a:xfrm>
            <a:off x="927500" y="4445650"/>
            <a:ext cx="6811200" cy="1866000"/>
          </a:xfrm>
          <a:prstGeom prst="rect">
            <a:avLst/>
          </a:prstGeom>
          <a:noFill/>
          <a:ln>
            <a:noFill/>
          </a:ln>
        </p:spPr>
        <p:txBody>
          <a:bodyPr anchorCtr="0" anchor="t"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9600"/>
              <a:buFont typeface="Arial"/>
              <a:buNone/>
            </a:pPr>
            <a:r>
              <a:rPr b="1" i="1" lang="en-US" sz="9600" u="none" cap="none" strike="noStrike">
                <a:solidFill>
                  <a:srgbClr val="FFFFFF"/>
                </a:solidFill>
                <a:latin typeface="Oswald"/>
                <a:ea typeface="Oswald"/>
                <a:cs typeface="Oswald"/>
                <a:sym typeface="Oswald"/>
              </a:rPr>
              <a:t>FINDINGS</a:t>
            </a:r>
            <a:endParaRPr b="1" i="1" sz="9600" u="none" cap="none" strike="noStrike">
              <a:solidFill>
                <a:srgbClr val="FFFFFF"/>
              </a:solidFill>
              <a:latin typeface="Oswald"/>
              <a:ea typeface="Oswald"/>
              <a:cs typeface="Oswald"/>
              <a:sym typeface="Oswa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26B9"/>
        </a:solidFill>
      </p:bgPr>
    </p:bg>
    <p:spTree>
      <p:nvGrpSpPr>
        <p:cNvPr id="208" name="Shape 208"/>
        <p:cNvGrpSpPr/>
        <p:nvPr/>
      </p:nvGrpSpPr>
      <p:grpSpPr>
        <a:xfrm>
          <a:off x="0" y="0"/>
          <a:ext cx="0" cy="0"/>
          <a:chOff x="0" y="0"/>
          <a:chExt cx="0" cy="0"/>
        </a:xfrm>
      </p:grpSpPr>
      <p:sp>
        <p:nvSpPr>
          <p:cNvPr id="209" name="Google Shape;209;p28"/>
          <p:cNvSpPr/>
          <p:nvPr/>
        </p:nvSpPr>
        <p:spPr>
          <a:xfrm>
            <a:off x="0" y="-903600"/>
            <a:ext cx="18288001" cy="2886000"/>
          </a:xfrm>
          <a:prstGeom prst="rect">
            <a:avLst/>
          </a:prstGeom>
          <a:solidFill>
            <a:srgbClr val="30346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28"/>
          <p:cNvSpPr/>
          <p:nvPr/>
        </p:nvSpPr>
        <p:spPr>
          <a:xfrm>
            <a:off x="2455902" y="-1148701"/>
            <a:ext cx="46500" cy="114357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28"/>
          <p:cNvSpPr/>
          <p:nvPr/>
        </p:nvSpPr>
        <p:spPr>
          <a:xfrm>
            <a:off x="2302607" y="2611954"/>
            <a:ext cx="331887" cy="3333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28"/>
          <p:cNvSpPr/>
          <p:nvPr/>
        </p:nvSpPr>
        <p:spPr>
          <a:xfrm>
            <a:off x="2313207" y="5722288"/>
            <a:ext cx="331887" cy="3333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28"/>
          <p:cNvSpPr txBox="1"/>
          <p:nvPr/>
        </p:nvSpPr>
        <p:spPr>
          <a:xfrm>
            <a:off x="-57900" y="287650"/>
            <a:ext cx="18403800" cy="9267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7200"/>
              <a:buFont typeface="Arial"/>
              <a:buNone/>
            </a:pPr>
            <a:r>
              <a:rPr b="1" i="1" lang="en-US" sz="7200" u="none" cap="none" strike="noStrike">
                <a:solidFill>
                  <a:srgbClr val="FFFFFF"/>
                </a:solidFill>
                <a:latin typeface="Oswald"/>
                <a:ea typeface="Oswald"/>
                <a:cs typeface="Oswald"/>
                <a:sym typeface="Oswald"/>
              </a:rPr>
              <a:t>EQUIPMENT RELATED INSTANCES</a:t>
            </a:r>
            <a:endParaRPr b="1" i="0" sz="7200" u="none" cap="none" strike="noStrike">
              <a:solidFill>
                <a:srgbClr val="000000"/>
              </a:solidFill>
              <a:latin typeface="Oswald"/>
              <a:ea typeface="Oswald"/>
              <a:cs typeface="Oswald"/>
              <a:sym typeface="Oswald"/>
            </a:endParaRPr>
          </a:p>
        </p:txBody>
      </p:sp>
      <p:sp>
        <p:nvSpPr>
          <p:cNvPr id="214" name="Google Shape;214;p28"/>
          <p:cNvSpPr txBox="1"/>
          <p:nvPr/>
        </p:nvSpPr>
        <p:spPr>
          <a:xfrm>
            <a:off x="2984100" y="3835250"/>
            <a:ext cx="14608799" cy="1180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800"/>
              <a:buFont typeface="Arial"/>
              <a:buNone/>
            </a:pPr>
            <a:r>
              <a:rPr b="0" i="0" lang="en-US" sz="2800" u="none" cap="none" strike="noStrike">
                <a:solidFill>
                  <a:srgbClr val="FFFFFF"/>
                </a:solidFill>
                <a:latin typeface="Montserrat ExtraBold"/>
                <a:ea typeface="Montserrat ExtraBold"/>
                <a:cs typeface="Montserrat ExtraBold"/>
                <a:sym typeface="Montserrat ExtraBold"/>
              </a:rPr>
              <a:t>2008 </a:t>
            </a:r>
            <a:r>
              <a:rPr b="0" i="0" lang="en-US" sz="2800" u="none" cap="none" strike="noStrike">
                <a:solidFill>
                  <a:srgbClr val="FFFFFF"/>
                </a:solidFill>
                <a:latin typeface="Montserrat Medium"/>
                <a:ea typeface="Montserrat Medium"/>
                <a:cs typeface="Montserrat Medium"/>
                <a:sym typeface="Montserrat Medium"/>
              </a:rPr>
              <a:t>“IMAP Obsolete Videotape Playback Equipment Project: National Survey Final Report” prepared by Jeffrey Martin </a:t>
            </a:r>
            <a:endParaRPr b="0" i="0" sz="2800" u="none" cap="none" strike="noStrike">
              <a:solidFill>
                <a:srgbClr val="FFFFFF"/>
              </a:solidFill>
              <a:latin typeface="Montserrat Medium"/>
              <a:ea typeface="Montserrat Medium"/>
              <a:cs typeface="Montserrat Medium"/>
              <a:sym typeface="Montserrat Medium"/>
            </a:endParaRPr>
          </a:p>
        </p:txBody>
      </p:sp>
      <p:sp>
        <p:nvSpPr>
          <p:cNvPr id="215" name="Google Shape;215;p28"/>
          <p:cNvSpPr txBox="1"/>
          <p:nvPr/>
        </p:nvSpPr>
        <p:spPr>
          <a:xfrm>
            <a:off x="2984100" y="2502300"/>
            <a:ext cx="13345200" cy="926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800"/>
              <a:buFont typeface="Arial"/>
              <a:buNone/>
            </a:pPr>
            <a:r>
              <a:rPr b="0" i="0" lang="en-US" sz="2800" u="none" cap="none" strike="noStrike">
                <a:solidFill>
                  <a:srgbClr val="FFFFFF"/>
                </a:solidFill>
                <a:latin typeface="Montserrat ExtraBold"/>
                <a:ea typeface="Montserrat ExtraBold"/>
                <a:cs typeface="Montserrat ExtraBold"/>
                <a:sym typeface="Montserrat ExtraBold"/>
              </a:rPr>
              <a:t>2005 </a:t>
            </a:r>
            <a:r>
              <a:rPr b="0" i="0" lang="en-US" sz="2800" u="none" cap="none" strike="noStrike">
                <a:solidFill>
                  <a:srgbClr val="FFFFFF"/>
                </a:solidFill>
                <a:latin typeface="Montserrat Medium"/>
                <a:ea typeface="Montserrat Medium"/>
                <a:cs typeface="Montserrat Medium"/>
                <a:sym typeface="Montserrat Medium"/>
              </a:rPr>
              <a:t>“The Artist Instrumentation Database Project” by Mona Jimenez</a:t>
            </a:r>
            <a:endParaRPr b="0" i="0" sz="2800" u="none" cap="none" strike="noStrike">
              <a:solidFill>
                <a:srgbClr val="FFFFFF"/>
              </a:solidFill>
              <a:latin typeface="Montserrat Medium"/>
              <a:ea typeface="Montserrat Medium"/>
              <a:cs typeface="Montserrat Medium"/>
              <a:sym typeface="Montserrat Medium"/>
            </a:endParaRPr>
          </a:p>
        </p:txBody>
      </p:sp>
      <p:sp>
        <p:nvSpPr>
          <p:cNvPr id="216" name="Google Shape;216;p28"/>
          <p:cNvSpPr/>
          <p:nvPr/>
        </p:nvSpPr>
        <p:spPr>
          <a:xfrm>
            <a:off x="2302607" y="4021204"/>
            <a:ext cx="331887" cy="3333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28"/>
          <p:cNvSpPr txBox="1"/>
          <p:nvPr/>
        </p:nvSpPr>
        <p:spPr>
          <a:xfrm>
            <a:off x="2984100" y="5587375"/>
            <a:ext cx="14608799" cy="1180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800"/>
              <a:buFont typeface="Arial"/>
              <a:buNone/>
            </a:pPr>
            <a:r>
              <a:rPr b="0" i="0" lang="en-US" sz="2800" u="none" cap="none" strike="noStrike">
                <a:solidFill>
                  <a:srgbClr val="FFFFFF"/>
                </a:solidFill>
                <a:latin typeface="Montserrat ExtraBold"/>
                <a:ea typeface="Montserrat ExtraBold"/>
                <a:cs typeface="Montserrat ExtraBold"/>
                <a:sym typeface="Montserrat ExtraBold"/>
              </a:rPr>
              <a:t>2012-2014 </a:t>
            </a:r>
            <a:r>
              <a:rPr b="0" i="0" lang="en-US" sz="2800" u="none" cap="none" strike="noStrike">
                <a:solidFill>
                  <a:srgbClr val="FFFFFF"/>
                </a:solidFill>
                <a:latin typeface="Montserrat Medium"/>
                <a:ea typeface="Montserrat Medium"/>
                <a:cs typeface="Montserrat Medium"/>
                <a:sym typeface="Montserrat Medium"/>
              </a:rPr>
              <a:t>Michael Angeletti’s “EIAJ Refurbishment Project” at Stanford Preservation Lab</a:t>
            </a:r>
            <a:endParaRPr b="0" i="0" sz="2800" u="none" cap="none" strike="noStrike">
              <a:solidFill>
                <a:srgbClr val="FFFFFF"/>
              </a:solidFill>
              <a:latin typeface="Montserrat Medium"/>
              <a:ea typeface="Montserrat Medium"/>
              <a:cs typeface="Montserrat Medium"/>
              <a:sym typeface="Montserrat Medium"/>
            </a:endParaRPr>
          </a:p>
        </p:txBody>
      </p:sp>
      <p:sp>
        <p:nvSpPr>
          <p:cNvPr id="218" name="Google Shape;218;p28"/>
          <p:cNvSpPr txBox="1"/>
          <p:nvPr/>
        </p:nvSpPr>
        <p:spPr>
          <a:xfrm>
            <a:off x="2984100" y="7345013"/>
            <a:ext cx="14608799" cy="779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800"/>
              <a:buFont typeface="Arial"/>
              <a:buNone/>
            </a:pPr>
            <a:r>
              <a:rPr b="0" i="0" lang="en-US" sz="2800" u="none" cap="none" strike="noStrike">
                <a:solidFill>
                  <a:srgbClr val="FFFFFF"/>
                </a:solidFill>
                <a:latin typeface="Montserrat ExtraBold"/>
                <a:ea typeface="Montserrat ExtraBold"/>
                <a:cs typeface="Montserrat ExtraBold"/>
                <a:sym typeface="Montserrat ExtraBold"/>
              </a:rPr>
              <a:t>2015 </a:t>
            </a:r>
            <a:r>
              <a:rPr b="0" i="0" lang="en-US" sz="2800" u="none" cap="none" strike="noStrike">
                <a:solidFill>
                  <a:srgbClr val="FFFFFF"/>
                </a:solidFill>
                <a:latin typeface="Montserrat Medium"/>
                <a:ea typeface="Montserrat Medium"/>
                <a:cs typeface="Montserrat Medium"/>
                <a:sym typeface="Montserrat Medium"/>
              </a:rPr>
              <a:t>BAVC submits “All Hands on Deck” Proposal to NEH twice without success</a:t>
            </a:r>
            <a:endParaRPr b="0" i="0" sz="2800" u="none" cap="none" strike="noStrike">
              <a:solidFill>
                <a:srgbClr val="FFFFFF"/>
              </a:solidFill>
              <a:latin typeface="Montserrat Medium"/>
              <a:ea typeface="Montserrat Medium"/>
              <a:cs typeface="Montserrat Medium"/>
              <a:sym typeface="Montserrat Medium"/>
            </a:endParaRPr>
          </a:p>
        </p:txBody>
      </p:sp>
      <p:sp>
        <p:nvSpPr>
          <p:cNvPr id="219" name="Google Shape;219;p28"/>
          <p:cNvSpPr/>
          <p:nvPr/>
        </p:nvSpPr>
        <p:spPr>
          <a:xfrm>
            <a:off x="2302607" y="7499588"/>
            <a:ext cx="331887" cy="3333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28"/>
          <p:cNvSpPr/>
          <p:nvPr/>
        </p:nvSpPr>
        <p:spPr>
          <a:xfrm>
            <a:off x="2302607" y="8819688"/>
            <a:ext cx="331887" cy="3333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28"/>
          <p:cNvSpPr txBox="1"/>
          <p:nvPr/>
        </p:nvSpPr>
        <p:spPr>
          <a:xfrm>
            <a:off x="2984100" y="8701575"/>
            <a:ext cx="13345200" cy="1180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800"/>
              <a:buFont typeface="Arial"/>
              <a:buNone/>
            </a:pPr>
            <a:r>
              <a:rPr b="0" i="0" lang="en-US" sz="2800" u="none" cap="none" strike="noStrike">
                <a:solidFill>
                  <a:srgbClr val="FFFFFF"/>
                </a:solidFill>
                <a:latin typeface="Montserrat ExtraBold"/>
                <a:ea typeface="Montserrat ExtraBold"/>
                <a:cs typeface="Montserrat ExtraBold"/>
                <a:sym typeface="Montserrat ExtraBold"/>
              </a:rPr>
              <a:t>2019</a:t>
            </a:r>
            <a:r>
              <a:rPr b="0" i="0" lang="en-US" sz="2800" u="none" cap="none" strike="noStrike">
                <a:solidFill>
                  <a:srgbClr val="FFFFFF"/>
                </a:solidFill>
                <a:latin typeface="Montserrat Medium"/>
                <a:ea typeface="Montserrat Medium"/>
                <a:cs typeface="Montserrat Medium"/>
                <a:sym typeface="Montserrat Medium"/>
              </a:rPr>
              <a:t> UNESCO's Information for All Programme (IFAP) Working Group on Information Preservation launches the “Magnetic Tape Alert Project”</a:t>
            </a:r>
            <a:endParaRPr b="0" i="0" sz="2800" u="none" cap="none" strike="noStrike">
              <a:solidFill>
                <a:srgbClr val="FFFFFF"/>
              </a:solidFill>
              <a:highlight>
                <a:srgbClr val="FFFF00"/>
              </a:highlight>
              <a:latin typeface="Montserrat Medium"/>
              <a:ea typeface="Montserrat Medium"/>
              <a:cs typeface="Montserrat Medium"/>
              <a:sym typeface="Montserrat Medium"/>
            </a:endParaRPr>
          </a:p>
          <a:p>
            <a:pPr indent="0" lvl="0" marL="0" marR="0" rtl="0" algn="l">
              <a:lnSpc>
                <a:spcPct val="115000"/>
              </a:lnSpc>
              <a:spcBef>
                <a:spcPts val="0"/>
              </a:spcBef>
              <a:spcAft>
                <a:spcPts val="0"/>
              </a:spcAft>
              <a:buClr>
                <a:srgbClr val="000000"/>
              </a:buClr>
              <a:buSzPts val="2800"/>
              <a:buFont typeface="Arial"/>
              <a:buNone/>
            </a:pPr>
            <a:r>
              <a:t/>
            </a:r>
            <a:endParaRPr b="0" i="0" sz="2800" u="none" cap="none" strike="noStrike">
              <a:solidFill>
                <a:srgbClr val="FFFFFF"/>
              </a:solidFill>
              <a:latin typeface="Montserrat Medium"/>
              <a:ea typeface="Montserrat Medium"/>
              <a:cs typeface="Montserrat Medium"/>
              <a:sym typeface="Montserrat Medium"/>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26B9"/>
        </a:solidFill>
      </p:bgPr>
    </p:bg>
    <p:spTree>
      <p:nvGrpSpPr>
        <p:cNvPr id="225" name="Shape 225"/>
        <p:cNvGrpSpPr/>
        <p:nvPr/>
      </p:nvGrpSpPr>
      <p:grpSpPr>
        <a:xfrm>
          <a:off x="0" y="0"/>
          <a:ext cx="0" cy="0"/>
          <a:chOff x="0" y="0"/>
          <a:chExt cx="0" cy="0"/>
        </a:xfrm>
      </p:grpSpPr>
      <p:sp>
        <p:nvSpPr>
          <p:cNvPr id="226" name="Google Shape;226;p29"/>
          <p:cNvSpPr/>
          <p:nvPr/>
        </p:nvSpPr>
        <p:spPr>
          <a:xfrm>
            <a:off x="0" y="-903600"/>
            <a:ext cx="18288001" cy="2886000"/>
          </a:xfrm>
          <a:prstGeom prst="rect">
            <a:avLst/>
          </a:prstGeom>
          <a:solidFill>
            <a:srgbClr val="30346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p29"/>
          <p:cNvSpPr/>
          <p:nvPr/>
        </p:nvSpPr>
        <p:spPr>
          <a:xfrm>
            <a:off x="2455902" y="-1148701"/>
            <a:ext cx="46500" cy="114357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p29"/>
          <p:cNvSpPr txBox="1"/>
          <p:nvPr/>
        </p:nvSpPr>
        <p:spPr>
          <a:xfrm>
            <a:off x="-57900" y="287650"/>
            <a:ext cx="18403800" cy="9267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7200"/>
              <a:buFont typeface="Arial"/>
              <a:buNone/>
            </a:pPr>
            <a:r>
              <a:rPr b="1" i="1" lang="en-US" sz="7200" u="none" cap="none" strike="noStrike">
                <a:solidFill>
                  <a:srgbClr val="FFFFFF"/>
                </a:solidFill>
                <a:latin typeface="Oswald"/>
                <a:ea typeface="Oswald"/>
                <a:cs typeface="Oswald"/>
                <a:sym typeface="Oswald"/>
              </a:rPr>
              <a:t>EQUIPMENT RELATED INSTANCES</a:t>
            </a:r>
            <a:endParaRPr b="1" i="0" sz="7200" u="none" cap="none" strike="noStrike">
              <a:solidFill>
                <a:srgbClr val="000000"/>
              </a:solidFill>
              <a:latin typeface="Oswald"/>
              <a:ea typeface="Oswald"/>
              <a:cs typeface="Oswald"/>
              <a:sym typeface="Oswald"/>
            </a:endParaRPr>
          </a:p>
        </p:txBody>
      </p:sp>
      <p:sp>
        <p:nvSpPr>
          <p:cNvPr id="229" name="Google Shape;229;p29"/>
          <p:cNvSpPr txBox="1"/>
          <p:nvPr/>
        </p:nvSpPr>
        <p:spPr>
          <a:xfrm>
            <a:off x="2984100" y="3835250"/>
            <a:ext cx="14608799" cy="1180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800"/>
              <a:buFont typeface="Arial"/>
              <a:buNone/>
            </a:pPr>
            <a:r>
              <a:rPr b="0" i="0" lang="en-US" sz="2800" u="none" cap="none" strike="noStrike">
                <a:solidFill>
                  <a:srgbClr val="FFFFFF"/>
                </a:solidFill>
                <a:latin typeface="Montserrat ExtraBold"/>
                <a:ea typeface="Montserrat ExtraBold"/>
                <a:cs typeface="Montserrat ExtraBold"/>
                <a:sym typeface="Montserrat ExtraBold"/>
              </a:rPr>
              <a:t>2008 </a:t>
            </a:r>
            <a:r>
              <a:rPr b="0" i="0" lang="en-US" sz="2800" u="none" cap="none" strike="noStrike">
                <a:solidFill>
                  <a:srgbClr val="FFFFFF"/>
                </a:solidFill>
                <a:latin typeface="Montserrat Medium"/>
                <a:ea typeface="Montserrat Medium"/>
                <a:cs typeface="Montserrat Medium"/>
                <a:sym typeface="Montserrat Medium"/>
              </a:rPr>
              <a:t>“IMAP Obsolete Videotape Playback Equipment Project: National Survey Final Report” prepared by Jeffrey Martin </a:t>
            </a:r>
            <a:endParaRPr b="0" i="0" sz="2800" u="none" cap="none" strike="noStrike">
              <a:solidFill>
                <a:srgbClr val="FFFFFF"/>
              </a:solidFill>
              <a:latin typeface="Montserrat Medium"/>
              <a:ea typeface="Montserrat Medium"/>
              <a:cs typeface="Montserrat Medium"/>
              <a:sym typeface="Montserrat Medium"/>
            </a:endParaRPr>
          </a:p>
        </p:txBody>
      </p:sp>
      <p:sp>
        <p:nvSpPr>
          <p:cNvPr id="230" name="Google Shape;230;p29"/>
          <p:cNvSpPr/>
          <p:nvPr/>
        </p:nvSpPr>
        <p:spPr>
          <a:xfrm>
            <a:off x="2302607" y="4021204"/>
            <a:ext cx="331887" cy="3333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 name="Shape 234"/>
        <p:cNvGrpSpPr/>
        <p:nvPr/>
      </p:nvGrpSpPr>
      <p:grpSpPr>
        <a:xfrm>
          <a:off x="0" y="0"/>
          <a:ext cx="0" cy="0"/>
          <a:chOff x="0" y="0"/>
          <a:chExt cx="0" cy="0"/>
        </a:xfrm>
      </p:grpSpPr>
      <p:pic>
        <p:nvPicPr>
          <p:cNvPr id="235" name="Google Shape;235;p30"/>
          <p:cNvPicPr preferRelativeResize="0"/>
          <p:nvPr/>
        </p:nvPicPr>
        <p:blipFill rotWithShape="1">
          <a:blip r:embed="rId3">
            <a:alphaModFix/>
          </a:blip>
          <a:srcRect b="0" l="0" r="0" t="0"/>
          <a:stretch/>
        </p:blipFill>
        <p:spPr>
          <a:xfrm>
            <a:off x="0" y="0"/>
            <a:ext cx="18288000" cy="10280904"/>
          </a:xfrm>
          <a:prstGeom prst="rect">
            <a:avLst/>
          </a:prstGeom>
          <a:noFill/>
          <a:ln>
            <a:noFill/>
          </a:ln>
        </p:spPr>
      </p:pic>
      <p:sp>
        <p:nvSpPr>
          <p:cNvPr id="236" name="Google Shape;236;p30"/>
          <p:cNvSpPr/>
          <p:nvPr/>
        </p:nvSpPr>
        <p:spPr>
          <a:xfrm>
            <a:off x="396600" y="909750"/>
            <a:ext cx="8654400" cy="2640600"/>
          </a:xfrm>
          <a:prstGeom prst="rect">
            <a:avLst/>
          </a:prstGeom>
          <a:solidFill>
            <a:srgbClr val="303465"/>
          </a:solidFill>
          <a:ln cap="flat" cmpd="sng" w="9525">
            <a:solidFill>
              <a:srgbClr val="303465"/>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237" name="Google Shape;237;p30"/>
          <p:cNvSpPr txBox="1"/>
          <p:nvPr/>
        </p:nvSpPr>
        <p:spPr>
          <a:xfrm>
            <a:off x="396600" y="1319750"/>
            <a:ext cx="8234400" cy="22308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9600"/>
              <a:buFont typeface="Arial"/>
              <a:buNone/>
            </a:pPr>
            <a:r>
              <a:rPr b="1" i="1" lang="en-US" sz="9600" u="none" cap="none" strike="noStrike">
                <a:solidFill>
                  <a:srgbClr val="FFFFFF"/>
                </a:solidFill>
                <a:latin typeface="Oswald"/>
                <a:ea typeface="Oswald"/>
                <a:cs typeface="Oswald"/>
                <a:sym typeface="Oswald"/>
              </a:rPr>
              <a:t>APPROACH #1</a:t>
            </a:r>
            <a:endParaRPr b="1" i="1" sz="9600" u="none" cap="none" strike="noStrike">
              <a:solidFill>
                <a:srgbClr val="FFFFFF"/>
              </a:solidFill>
              <a:latin typeface="Oswald"/>
              <a:ea typeface="Oswald"/>
              <a:cs typeface="Oswald"/>
              <a:sym typeface="Oswald"/>
            </a:endParaRPr>
          </a:p>
          <a:p>
            <a:pPr indent="0" lvl="0" marL="0" marR="0" rtl="0" algn="l">
              <a:lnSpc>
                <a:spcPct val="100000"/>
              </a:lnSpc>
              <a:spcBef>
                <a:spcPts val="0"/>
              </a:spcBef>
              <a:spcAft>
                <a:spcPts val="0"/>
              </a:spcAft>
              <a:buClr>
                <a:schemeClr val="dk1"/>
              </a:buClr>
              <a:buSzPts val="2200"/>
              <a:buFont typeface="Arial"/>
              <a:buNone/>
            </a:pPr>
            <a:r>
              <a:rPr b="1" i="1" lang="en-US" sz="6000" u="none" cap="none" strike="noStrike">
                <a:solidFill>
                  <a:srgbClr val="FFFFFF"/>
                </a:solidFill>
                <a:latin typeface="Oswald"/>
                <a:ea typeface="Oswald"/>
                <a:cs typeface="Oswald"/>
                <a:sym typeface="Oswald"/>
              </a:rPr>
              <a:t>MENTORSHIPS</a:t>
            </a:r>
            <a:endParaRPr b="1" i="1" sz="9600" u="none" cap="none" strike="noStrike">
              <a:solidFill>
                <a:srgbClr val="FFFFFF"/>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238" name="Google Shape;238;p30"/>
          <p:cNvSpPr txBox="1"/>
          <p:nvPr/>
        </p:nvSpPr>
        <p:spPr>
          <a:xfrm>
            <a:off x="6834600" y="3391000"/>
            <a:ext cx="11453400" cy="1567800"/>
          </a:xfrm>
          <a:prstGeom prst="rect">
            <a:avLst/>
          </a:prstGeom>
          <a:noFill/>
          <a:ln>
            <a:noFill/>
          </a:ln>
        </p:spPr>
        <p:txBody>
          <a:bodyPr anchorCtr="0" anchor="t"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FFFFFF"/>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chemeClr val="dk1"/>
              </a:buClr>
              <a:buSzPts val="2200"/>
              <a:buFont typeface="Arial"/>
              <a:buNone/>
            </a:pPr>
            <a:r>
              <a:rPr b="1" i="0" lang="en-US" sz="3600" u="none" cap="none" strike="noStrike">
                <a:solidFill>
                  <a:srgbClr val="FFFFFF"/>
                </a:solidFill>
                <a:latin typeface="Montserrat"/>
                <a:ea typeface="Montserrat"/>
                <a:cs typeface="Montserrat"/>
                <a:sym typeface="Montserrat"/>
              </a:rPr>
              <a:t>HANDS-ON TECHNICAL PROFICIENCY &amp; </a:t>
            </a:r>
            <a:endParaRPr b="1" i="0" sz="36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FFFFFF"/>
                </a:solidFill>
                <a:latin typeface="Montserrat"/>
                <a:ea typeface="Montserrat"/>
                <a:cs typeface="Montserrat"/>
                <a:sym typeface="Montserrat"/>
              </a:rPr>
              <a:t>“GETTING UNDER THE HOOD”</a:t>
            </a:r>
            <a:endParaRPr b="1" i="0" sz="36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FFFFFF"/>
              </a:solidFill>
              <a:latin typeface="Montserrat SemiBold"/>
              <a:ea typeface="Montserrat SemiBold"/>
              <a:cs typeface="Montserrat SemiBold"/>
              <a:sym typeface="Montserrat SemiBold"/>
            </a:endParaRPr>
          </a:p>
          <a:p>
            <a:pPr indent="0" lvl="0" marL="0" marR="0" rtl="0" algn="l">
              <a:lnSpc>
                <a:spcPct val="115000"/>
              </a:lnSpc>
              <a:spcBef>
                <a:spcPts val="0"/>
              </a:spcBef>
              <a:spcAft>
                <a:spcPts val="0"/>
              </a:spcAft>
              <a:buClr>
                <a:srgbClr val="000000"/>
              </a:buClr>
              <a:buSzPts val="3600"/>
              <a:buFont typeface="Arial"/>
              <a:buNone/>
            </a:pPr>
            <a:r>
              <a:rPr b="0" i="0" lang="en-US" sz="3600" u="none" cap="none" strike="noStrike">
                <a:solidFill>
                  <a:srgbClr val="FFFFFF"/>
                </a:solidFill>
                <a:latin typeface="Montserrat Medium"/>
                <a:ea typeface="Montserrat Medium"/>
                <a:cs typeface="Montserrat Medium"/>
                <a:sym typeface="Montserrat Medium"/>
              </a:rPr>
              <a:t>BAVC’s “All Hands on Deck” NEH Proposal</a:t>
            </a:r>
            <a:endParaRPr b="0" i="0" sz="3600" u="none" cap="none" strike="noStrike">
              <a:solidFill>
                <a:srgbClr val="FFFFFF"/>
              </a:solidFill>
              <a:latin typeface="Montserrat Medium"/>
              <a:ea typeface="Montserrat Medium"/>
              <a:cs typeface="Montserrat Medium"/>
              <a:sym typeface="Montserrat Medium"/>
            </a:endParaRPr>
          </a:p>
          <a:p>
            <a:pPr indent="-635000" lvl="0" marL="914400" marR="0" rtl="0" algn="l">
              <a:lnSpc>
                <a:spcPct val="115000"/>
              </a:lnSpc>
              <a:spcBef>
                <a:spcPts val="2000"/>
              </a:spcBef>
              <a:spcAft>
                <a:spcPts val="0"/>
              </a:spcAft>
              <a:buClr>
                <a:srgbClr val="FFFFFF"/>
              </a:buClr>
              <a:buSzPts val="2800"/>
              <a:buFont typeface="Montserrat Medium"/>
              <a:buAutoNum type="arabicPeriod"/>
            </a:pPr>
            <a:r>
              <a:rPr b="0" i="0" lang="en-US" sz="2800" u="none" cap="none" strike="noStrike">
                <a:solidFill>
                  <a:srgbClr val="FFFFFF"/>
                </a:solidFill>
                <a:latin typeface="Montserrat Medium"/>
                <a:ea typeface="Montserrat Medium"/>
                <a:cs typeface="Montserrat Medium"/>
                <a:sym typeface="Montserrat Medium"/>
              </a:rPr>
              <a:t>30-hour training curriculum</a:t>
            </a:r>
            <a:endParaRPr b="0" i="0" sz="2800" u="none" cap="none" strike="noStrike">
              <a:solidFill>
                <a:srgbClr val="FFFFFF"/>
              </a:solidFill>
              <a:latin typeface="Montserrat Medium"/>
              <a:ea typeface="Montserrat Medium"/>
              <a:cs typeface="Montserrat Medium"/>
              <a:sym typeface="Montserrat Medium"/>
            </a:endParaRPr>
          </a:p>
          <a:p>
            <a:pPr indent="-635000" lvl="0" marL="914400" marR="0" rtl="0" algn="l">
              <a:lnSpc>
                <a:spcPct val="115000"/>
              </a:lnSpc>
              <a:spcBef>
                <a:spcPts val="2000"/>
              </a:spcBef>
              <a:spcAft>
                <a:spcPts val="0"/>
              </a:spcAft>
              <a:buClr>
                <a:srgbClr val="FFFFFF"/>
              </a:buClr>
              <a:buSzPts val="2800"/>
              <a:buFont typeface="Montserrat Medium"/>
              <a:buAutoNum type="arabicPeriod"/>
            </a:pPr>
            <a:r>
              <a:rPr b="0" i="0" lang="en-US" sz="2800" u="none" cap="none" strike="noStrike">
                <a:solidFill>
                  <a:srgbClr val="FFFFFF"/>
                </a:solidFill>
                <a:latin typeface="Montserrat Medium"/>
                <a:ea typeface="Montserrat Medium"/>
                <a:cs typeface="Montserrat Medium"/>
                <a:sym typeface="Montserrat Medium"/>
              </a:rPr>
              <a:t>Use the curriculum to teach a hands-on training workshop to 10 audiovisual archivists</a:t>
            </a:r>
            <a:endParaRPr b="0" i="0" sz="2800" u="none" cap="none" strike="noStrike">
              <a:solidFill>
                <a:srgbClr val="FFFFFF"/>
              </a:solidFill>
              <a:latin typeface="Montserrat Medium"/>
              <a:ea typeface="Montserrat Medium"/>
              <a:cs typeface="Montserrat Medium"/>
              <a:sym typeface="Montserrat Medium"/>
            </a:endParaRPr>
          </a:p>
          <a:p>
            <a:pPr indent="-635000" lvl="0" marL="914400" marR="0" rtl="0" algn="l">
              <a:lnSpc>
                <a:spcPct val="115000"/>
              </a:lnSpc>
              <a:spcBef>
                <a:spcPts val="2000"/>
              </a:spcBef>
              <a:spcAft>
                <a:spcPts val="0"/>
              </a:spcAft>
              <a:buClr>
                <a:srgbClr val="FFFFFF"/>
              </a:buClr>
              <a:buSzPts val="2800"/>
              <a:buFont typeface="Montserrat Medium"/>
              <a:buAutoNum type="arabicPeriod"/>
            </a:pPr>
            <a:r>
              <a:rPr b="0" i="0" lang="en-US" sz="2800" u="none" cap="none" strike="noStrike">
                <a:solidFill>
                  <a:srgbClr val="FFFFFF"/>
                </a:solidFill>
                <a:latin typeface="Montserrat Medium"/>
                <a:ea typeface="Montserrat Medium"/>
                <a:cs typeface="Montserrat Medium"/>
                <a:sym typeface="Montserrat Medium"/>
              </a:rPr>
              <a:t>Develop an online resource that made the curriculum freely available</a:t>
            </a:r>
            <a:endParaRPr b="0" i="0" sz="2800" u="none" cap="none" strike="noStrike">
              <a:solidFill>
                <a:srgbClr val="FFFFFF"/>
              </a:solidFill>
              <a:latin typeface="Montserrat Medium"/>
              <a:ea typeface="Montserrat Medium"/>
              <a:cs typeface="Montserrat Medium"/>
              <a:sym typeface="Montserrat Medium"/>
            </a:endParaRPr>
          </a:p>
        </p:txBody>
      </p:sp>
      <p:pic>
        <p:nvPicPr>
          <p:cNvPr id="239" name="Google Shape;239;p30"/>
          <p:cNvPicPr preferRelativeResize="0"/>
          <p:nvPr/>
        </p:nvPicPr>
        <p:blipFill rotWithShape="1">
          <a:blip r:embed="rId4">
            <a:alphaModFix/>
          </a:blip>
          <a:srcRect b="0" l="0" r="0" t="0"/>
          <a:stretch/>
        </p:blipFill>
        <p:spPr>
          <a:xfrm>
            <a:off x="9512300" y="909750"/>
            <a:ext cx="2640600" cy="26406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sp>
        <p:nvSpPr>
          <p:cNvPr id="244" name="Google Shape;244;p31"/>
          <p:cNvSpPr txBox="1"/>
          <p:nvPr/>
        </p:nvSpPr>
        <p:spPr>
          <a:xfrm>
            <a:off x="1038150" y="4359600"/>
            <a:ext cx="13435800" cy="1567800"/>
          </a:xfrm>
          <a:prstGeom prst="rect">
            <a:avLst/>
          </a:prstGeom>
          <a:noFill/>
          <a:ln>
            <a:noFill/>
          </a:ln>
        </p:spPr>
        <p:txBody>
          <a:bodyPr anchorCtr="0" anchor="t" bIns="182850" lIns="182850" spcFirstLastPara="1" rIns="182850" wrap="square" tIns="182850">
            <a:noAutofit/>
          </a:bodyPr>
          <a:lstStyle/>
          <a:p>
            <a:pPr indent="-457200" lvl="0" marL="914400" marR="0" rtl="0" algn="l">
              <a:lnSpc>
                <a:spcPct val="100000"/>
              </a:lnSpc>
              <a:spcBef>
                <a:spcPts val="0"/>
              </a:spcBef>
              <a:spcAft>
                <a:spcPts val="0"/>
              </a:spcAft>
              <a:buClr>
                <a:srgbClr val="FFFFFF"/>
              </a:buClr>
              <a:buSzPts val="2800"/>
              <a:buFont typeface="Arial"/>
              <a:buNone/>
            </a:pPr>
            <a:r>
              <a:t/>
            </a:r>
            <a:endParaRPr b="0" i="0" sz="2800" u="none" cap="none" strike="noStrike">
              <a:solidFill>
                <a:srgbClr val="FFFFFF"/>
              </a:solidFill>
              <a:latin typeface="Arial"/>
              <a:ea typeface="Arial"/>
              <a:cs typeface="Arial"/>
              <a:sym typeface="Arial"/>
            </a:endParaRPr>
          </a:p>
        </p:txBody>
      </p:sp>
      <p:pic>
        <p:nvPicPr>
          <p:cNvPr id="245" name="Google Shape;245;p31"/>
          <p:cNvPicPr preferRelativeResize="0"/>
          <p:nvPr/>
        </p:nvPicPr>
        <p:blipFill rotWithShape="1">
          <a:blip r:embed="rId3">
            <a:alphaModFix/>
          </a:blip>
          <a:srcRect b="0" l="0" r="0" t="0"/>
          <a:stretch/>
        </p:blipFill>
        <p:spPr>
          <a:xfrm>
            <a:off x="0" y="0"/>
            <a:ext cx="18288000" cy="1028093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pic>
        <p:nvPicPr>
          <p:cNvPr id="250" name="Google Shape;250;p32"/>
          <p:cNvPicPr preferRelativeResize="0"/>
          <p:nvPr/>
        </p:nvPicPr>
        <p:blipFill rotWithShape="1">
          <a:blip r:embed="rId3">
            <a:alphaModFix/>
          </a:blip>
          <a:srcRect b="0" l="0" r="0" t="0"/>
          <a:stretch/>
        </p:blipFill>
        <p:spPr>
          <a:xfrm>
            <a:off x="0" y="0"/>
            <a:ext cx="18288000" cy="10280904"/>
          </a:xfrm>
          <a:prstGeom prst="rect">
            <a:avLst/>
          </a:prstGeom>
          <a:noFill/>
          <a:ln>
            <a:noFill/>
          </a:ln>
        </p:spPr>
      </p:pic>
      <p:sp>
        <p:nvSpPr>
          <p:cNvPr id="251" name="Google Shape;251;p32"/>
          <p:cNvSpPr/>
          <p:nvPr/>
        </p:nvSpPr>
        <p:spPr>
          <a:xfrm>
            <a:off x="396600" y="909750"/>
            <a:ext cx="8654400" cy="2640600"/>
          </a:xfrm>
          <a:prstGeom prst="rect">
            <a:avLst/>
          </a:prstGeom>
          <a:solidFill>
            <a:srgbClr val="303465"/>
          </a:solidFill>
          <a:ln cap="flat" cmpd="sng" w="9525">
            <a:solidFill>
              <a:srgbClr val="303465"/>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252" name="Google Shape;252;p32"/>
          <p:cNvSpPr txBox="1"/>
          <p:nvPr/>
        </p:nvSpPr>
        <p:spPr>
          <a:xfrm>
            <a:off x="396600" y="1319750"/>
            <a:ext cx="8234400" cy="22308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9600"/>
              <a:buFont typeface="Arial"/>
              <a:buNone/>
            </a:pPr>
            <a:r>
              <a:rPr b="1" i="1" lang="en-US" sz="9600" u="none" cap="none" strike="noStrike">
                <a:solidFill>
                  <a:srgbClr val="FFFFFF"/>
                </a:solidFill>
                <a:latin typeface="Oswald"/>
                <a:ea typeface="Oswald"/>
                <a:cs typeface="Oswald"/>
                <a:sym typeface="Oswald"/>
              </a:rPr>
              <a:t>APPROACH #2</a:t>
            </a:r>
            <a:endParaRPr b="1" i="1" sz="9600" u="none" cap="none" strike="noStrike">
              <a:solidFill>
                <a:srgbClr val="FFFFFF"/>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6000"/>
              <a:buFont typeface="Arial"/>
              <a:buNone/>
            </a:pPr>
            <a:r>
              <a:rPr b="1" i="1" lang="en-US" sz="6000" u="none" cap="none" strike="noStrike">
                <a:solidFill>
                  <a:srgbClr val="FFFFFF"/>
                </a:solidFill>
                <a:latin typeface="Oswald"/>
                <a:ea typeface="Oswald"/>
                <a:cs typeface="Oswald"/>
                <a:sym typeface="Oswald"/>
              </a:rPr>
              <a:t>BOTTOM UP STRATEGIES</a:t>
            </a:r>
            <a:endParaRPr b="1" i="1" sz="9600" u="none" cap="none" strike="noStrike">
              <a:solidFill>
                <a:srgbClr val="FFFFFF"/>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253" name="Google Shape;253;p32"/>
          <p:cNvSpPr txBox="1"/>
          <p:nvPr/>
        </p:nvSpPr>
        <p:spPr>
          <a:xfrm>
            <a:off x="6834600" y="3880850"/>
            <a:ext cx="11453400" cy="1567800"/>
          </a:xfrm>
          <a:prstGeom prst="rect">
            <a:avLst/>
          </a:prstGeom>
          <a:noFill/>
          <a:ln>
            <a:noFill/>
          </a:ln>
        </p:spPr>
        <p:txBody>
          <a:bodyPr anchorCtr="0" anchor="t"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4800"/>
              <a:buFont typeface="Arial"/>
              <a:buNone/>
            </a:pPr>
            <a:r>
              <a:t/>
            </a:r>
            <a:endParaRPr b="1" i="0" sz="48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2200"/>
              <a:buFont typeface="Arial"/>
              <a:buNone/>
            </a:pPr>
            <a:r>
              <a:rPr b="1" i="0" lang="en-US" sz="3600" u="none" cap="none" strike="noStrike">
                <a:solidFill>
                  <a:srgbClr val="FFFFFF"/>
                </a:solidFill>
                <a:latin typeface="Montserrat"/>
                <a:ea typeface="Montserrat"/>
                <a:cs typeface="Montserrat"/>
                <a:sym typeface="Montserrat"/>
              </a:rPr>
              <a:t>LARGE SCALE MIGRATION &amp; DIGITIZATION</a:t>
            </a:r>
            <a:endParaRPr b="1" i="0" sz="36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2200"/>
              <a:buFont typeface="Arial"/>
              <a:buNone/>
            </a:pPr>
            <a:r>
              <a:t/>
            </a:r>
            <a:endParaRPr b="0" i="0" sz="3600" u="none" cap="none" strike="noStrike">
              <a:solidFill>
                <a:srgbClr val="FFFFFF"/>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chemeClr val="dk1"/>
              </a:buClr>
              <a:buSzPts val="2200"/>
              <a:buFont typeface="Arial"/>
              <a:buNone/>
            </a:pPr>
            <a:r>
              <a:rPr b="0" i="0" lang="en-US" sz="3600" u="none" cap="none" strike="noStrike">
                <a:solidFill>
                  <a:srgbClr val="FFFFFF"/>
                </a:solidFill>
                <a:latin typeface="Montserrat Medium"/>
                <a:ea typeface="Montserrat Medium"/>
                <a:cs typeface="Montserrat Medium"/>
                <a:sym typeface="Montserrat Medium"/>
              </a:rPr>
              <a:t>Indiana University Bloomington’s </a:t>
            </a:r>
            <a:endParaRPr b="0" i="0" sz="3600" u="none" cap="none" strike="noStrike">
              <a:solidFill>
                <a:srgbClr val="FFFFFF"/>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FFFFFF"/>
                </a:solidFill>
                <a:latin typeface="Montserrat Medium"/>
                <a:ea typeface="Montserrat Medium"/>
                <a:cs typeface="Montserrat Medium"/>
                <a:sym typeface="Montserrat Medium"/>
              </a:rPr>
              <a:t>Memnon-Sony Partnership</a:t>
            </a:r>
            <a:endParaRPr b="0" i="0" sz="3600" u="none" cap="none" strike="noStrike">
              <a:solidFill>
                <a:srgbClr val="FFFFFF"/>
              </a:solidFill>
              <a:latin typeface="Montserrat Medium"/>
              <a:ea typeface="Montserrat Medium"/>
              <a:cs typeface="Montserrat Medium"/>
              <a:sym typeface="Montserrat Medium"/>
            </a:endParaRPr>
          </a:p>
          <a:p>
            <a:pPr indent="-635000" lvl="0" marL="914400" marR="0" rtl="0" algn="l">
              <a:lnSpc>
                <a:spcPct val="100000"/>
              </a:lnSpc>
              <a:spcBef>
                <a:spcPts val="2000"/>
              </a:spcBef>
              <a:spcAft>
                <a:spcPts val="0"/>
              </a:spcAft>
              <a:buClr>
                <a:srgbClr val="FFFFFF"/>
              </a:buClr>
              <a:buSzPts val="2800"/>
              <a:buFont typeface="Montserrat Medium"/>
              <a:buChar char="●"/>
            </a:pPr>
            <a:r>
              <a:rPr b="0" i="0" lang="en-US" sz="2800" u="none" cap="none" strike="noStrike">
                <a:solidFill>
                  <a:srgbClr val="FFFFFF"/>
                </a:solidFill>
                <a:latin typeface="Montserrat Medium"/>
                <a:ea typeface="Montserrat Medium"/>
                <a:cs typeface="Montserrat Medium"/>
                <a:sym typeface="Montserrat Medium"/>
              </a:rPr>
              <a:t>MDPI is spearheaded by Mike Casey</a:t>
            </a:r>
            <a:endParaRPr b="0" i="0" sz="2800" u="none" cap="none" strike="noStrike">
              <a:solidFill>
                <a:srgbClr val="FFFFFF"/>
              </a:solidFill>
              <a:latin typeface="Montserrat Medium"/>
              <a:ea typeface="Montserrat Medium"/>
              <a:cs typeface="Montserrat Medium"/>
              <a:sym typeface="Montserrat Medium"/>
            </a:endParaRPr>
          </a:p>
          <a:p>
            <a:pPr indent="-635000" lvl="0" marL="914400" marR="0" rtl="0" algn="l">
              <a:lnSpc>
                <a:spcPct val="100000"/>
              </a:lnSpc>
              <a:spcBef>
                <a:spcPts val="2000"/>
              </a:spcBef>
              <a:spcAft>
                <a:spcPts val="0"/>
              </a:spcAft>
              <a:buClr>
                <a:srgbClr val="FFFFFF"/>
              </a:buClr>
              <a:buSzPts val="2800"/>
              <a:buFont typeface="Montserrat Medium"/>
              <a:buChar char="●"/>
            </a:pPr>
            <a:r>
              <a:rPr b="0" i="0" lang="en-US" sz="2800" u="none" cap="none" strike="noStrike">
                <a:solidFill>
                  <a:srgbClr val="FFFFFF"/>
                </a:solidFill>
                <a:latin typeface="Montserrat Medium"/>
                <a:ea typeface="Montserrat Medium"/>
                <a:cs typeface="Montserrat Medium"/>
                <a:sym typeface="Montserrat Medium"/>
              </a:rPr>
              <a:t>Massive digitize effort to transfer 350,000 items of significant media holdings by 2020</a:t>
            </a:r>
            <a:endParaRPr b="0" i="0" sz="2800" u="none" cap="none" strike="noStrike">
              <a:solidFill>
                <a:srgbClr val="FFFFFF"/>
              </a:solidFill>
              <a:latin typeface="Montserrat Medium"/>
              <a:ea typeface="Montserrat Medium"/>
              <a:cs typeface="Montserrat Medium"/>
              <a:sym typeface="Montserrat Medium"/>
            </a:endParaRPr>
          </a:p>
          <a:p>
            <a:pPr indent="-635000" lvl="0" marL="914400" marR="0" rtl="0" algn="l">
              <a:lnSpc>
                <a:spcPct val="100000"/>
              </a:lnSpc>
              <a:spcBef>
                <a:spcPts val="2000"/>
              </a:spcBef>
              <a:spcAft>
                <a:spcPts val="0"/>
              </a:spcAft>
              <a:buClr>
                <a:srgbClr val="FFFFFF"/>
              </a:buClr>
              <a:buSzPts val="2800"/>
              <a:buFont typeface="Montserrat Medium"/>
              <a:buChar char="●"/>
            </a:pPr>
            <a:r>
              <a:rPr b="0" i="0" lang="en-US" sz="2800" u="none" cap="none" strike="noStrike">
                <a:solidFill>
                  <a:srgbClr val="FFFFFF"/>
                </a:solidFill>
                <a:latin typeface="Montserrat Medium"/>
                <a:ea typeface="Montserrat Medium"/>
                <a:cs typeface="Montserrat Medium"/>
                <a:sym typeface="Montserrat Medium"/>
              </a:rPr>
              <a:t>Academic and corporate partnership</a:t>
            </a:r>
            <a:endParaRPr b="0" i="0" sz="2800" u="none" cap="none" strike="noStrike">
              <a:solidFill>
                <a:srgbClr val="FFFFFF"/>
              </a:solidFill>
              <a:latin typeface="Montserrat Medium"/>
              <a:ea typeface="Montserrat Medium"/>
              <a:cs typeface="Montserrat Medium"/>
              <a:sym typeface="Montserrat Medium"/>
            </a:endParaRPr>
          </a:p>
        </p:txBody>
      </p:sp>
      <p:pic>
        <p:nvPicPr>
          <p:cNvPr id="254" name="Google Shape;254;p32"/>
          <p:cNvPicPr preferRelativeResize="0"/>
          <p:nvPr/>
        </p:nvPicPr>
        <p:blipFill rotWithShape="1">
          <a:blip r:embed="rId4">
            <a:alphaModFix/>
          </a:blip>
          <a:srcRect b="0" l="2740" r="73407" t="0"/>
          <a:stretch/>
        </p:blipFill>
        <p:spPr>
          <a:xfrm>
            <a:off x="9563100" y="909750"/>
            <a:ext cx="2178050" cy="26406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 name="Shape 93"/>
        <p:cNvGrpSpPr/>
        <p:nvPr/>
      </p:nvGrpSpPr>
      <p:grpSpPr>
        <a:xfrm>
          <a:off x="0" y="0"/>
          <a:ext cx="0" cy="0"/>
          <a:chOff x="0" y="0"/>
          <a:chExt cx="0" cy="0"/>
        </a:xfrm>
      </p:grpSpPr>
      <p:sp>
        <p:nvSpPr>
          <p:cNvPr id="94" name="Google Shape;94;p15"/>
          <p:cNvSpPr txBox="1"/>
          <p:nvPr/>
        </p:nvSpPr>
        <p:spPr>
          <a:xfrm>
            <a:off x="1049700" y="1037150"/>
            <a:ext cx="4222200" cy="1567800"/>
          </a:xfrm>
          <a:prstGeom prst="rect">
            <a:avLst/>
          </a:prstGeom>
          <a:noFill/>
          <a:ln>
            <a:noFill/>
          </a:ln>
        </p:spPr>
        <p:txBody>
          <a:bodyPr anchorCtr="0" anchor="t"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9600"/>
              <a:buFont typeface="Arial"/>
              <a:buNone/>
            </a:pPr>
            <a:r>
              <a:rPr b="1" i="1" lang="en-US" sz="9600" u="none" cap="none" strike="noStrike">
                <a:solidFill>
                  <a:srgbClr val="FF26B9"/>
                </a:solidFill>
                <a:latin typeface="Oswald"/>
                <a:ea typeface="Oswald"/>
                <a:cs typeface="Oswald"/>
                <a:sym typeface="Oswald"/>
              </a:rPr>
              <a:t>ISSUE</a:t>
            </a:r>
            <a:endParaRPr b="1" i="1" sz="9600" u="none" cap="none" strike="noStrike">
              <a:solidFill>
                <a:srgbClr val="FF26B9"/>
              </a:solidFill>
              <a:latin typeface="Oswald"/>
              <a:ea typeface="Oswald"/>
              <a:cs typeface="Oswald"/>
              <a:sym typeface="Oswald"/>
            </a:endParaRPr>
          </a:p>
        </p:txBody>
      </p:sp>
      <p:sp>
        <p:nvSpPr>
          <p:cNvPr id="95" name="Google Shape;95;p15"/>
          <p:cNvSpPr txBox="1"/>
          <p:nvPr/>
        </p:nvSpPr>
        <p:spPr>
          <a:xfrm>
            <a:off x="6064900" y="1037150"/>
            <a:ext cx="11337000" cy="1567800"/>
          </a:xfrm>
          <a:prstGeom prst="rect">
            <a:avLst/>
          </a:prstGeom>
          <a:noFill/>
          <a:ln>
            <a:noFill/>
          </a:ln>
        </p:spPr>
        <p:txBody>
          <a:bodyPr anchorCtr="0" anchor="t" bIns="182850" lIns="182850" spcFirstLastPara="1" rIns="182850" wrap="square" tIns="182850">
            <a:noAutofit/>
          </a:bodyPr>
          <a:lstStyle/>
          <a:p>
            <a:pPr indent="0" lvl="0" marL="0" marR="0" rtl="0" algn="l">
              <a:lnSpc>
                <a:spcPct val="115000"/>
              </a:lnSpc>
              <a:spcBef>
                <a:spcPts val="0"/>
              </a:spcBef>
              <a:spcAft>
                <a:spcPts val="0"/>
              </a:spcAft>
              <a:buClr>
                <a:srgbClr val="000000"/>
              </a:buClr>
              <a:buSzPts val="3600"/>
              <a:buFont typeface="Arial"/>
              <a:buNone/>
            </a:pPr>
            <a:r>
              <a:rPr b="0" i="0" lang="en-US" sz="3600" u="none" cap="none" strike="noStrike">
                <a:solidFill>
                  <a:srgbClr val="303465"/>
                </a:solidFill>
                <a:latin typeface="Montserrat Medium"/>
                <a:ea typeface="Montserrat Medium"/>
                <a:cs typeface="Montserrat Medium"/>
                <a:sym typeface="Montserrat Medium"/>
              </a:rPr>
              <a:t>As those with the technical knowledge to repair and maintain analog video playback equipment aged out of the professional field, the ability to steward the equipment for preserving analog video to standards becomes an endangered skill set at risk of being lost. </a:t>
            </a:r>
            <a:endParaRPr b="0" i="0" sz="3600" u="none" cap="none" strike="noStrike">
              <a:solidFill>
                <a:srgbClr val="303465"/>
              </a:solidFill>
              <a:latin typeface="Montserrat Medium"/>
              <a:ea typeface="Montserrat Medium"/>
              <a:cs typeface="Montserrat Medium"/>
              <a:sym typeface="Montserrat Medium"/>
            </a:endParaRPr>
          </a:p>
        </p:txBody>
      </p:sp>
      <p:pic>
        <p:nvPicPr>
          <p:cNvPr id="96" name="Google Shape;96;p15"/>
          <p:cNvPicPr preferRelativeResize="0"/>
          <p:nvPr/>
        </p:nvPicPr>
        <p:blipFill rotWithShape="1">
          <a:blip r:embed="rId3">
            <a:alphaModFix/>
          </a:blip>
          <a:srcRect b="0" l="0" r="0" t="66212"/>
          <a:stretch/>
        </p:blipFill>
        <p:spPr>
          <a:xfrm>
            <a:off x="0" y="6811350"/>
            <a:ext cx="18288000" cy="347565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 name="Shape 258"/>
        <p:cNvGrpSpPr/>
        <p:nvPr/>
      </p:nvGrpSpPr>
      <p:grpSpPr>
        <a:xfrm>
          <a:off x="0" y="0"/>
          <a:ext cx="0" cy="0"/>
          <a:chOff x="0" y="0"/>
          <a:chExt cx="0" cy="0"/>
        </a:xfrm>
      </p:grpSpPr>
      <p:pic>
        <p:nvPicPr>
          <p:cNvPr id="259" name="Google Shape;259;p33"/>
          <p:cNvPicPr preferRelativeResize="0"/>
          <p:nvPr/>
        </p:nvPicPr>
        <p:blipFill rotWithShape="1">
          <a:blip r:embed="rId3">
            <a:alphaModFix/>
          </a:blip>
          <a:srcRect b="0" l="0" r="0" t="0"/>
          <a:stretch/>
        </p:blipFill>
        <p:spPr>
          <a:xfrm>
            <a:off x="0" y="0"/>
            <a:ext cx="18288000" cy="1028088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 name="Shape 263"/>
        <p:cNvGrpSpPr/>
        <p:nvPr/>
      </p:nvGrpSpPr>
      <p:grpSpPr>
        <a:xfrm>
          <a:off x="0" y="0"/>
          <a:ext cx="0" cy="0"/>
          <a:chOff x="0" y="0"/>
          <a:chExt cx="0" cy="0"/>
        </a:xfrm>
      </p:grpSpPr>
      <p:pic>
        <p:nvPicPr>
          <p:cNvPr id="264" name="Google Shape;264;p34"/>
          <p:cNvPicPr preferRelativeResize="0"/>
          <p:nvPr/>
        </p:nvPicPr>
        <p:blipFill rotWithShape="1">
          <a:blip r:embed="rId3">
            <a:alphaModFix/>
          </a:blip>
          <a:srcRect b="0" l="0" r="0" t="0"/>
          <a:stretch/>
        </p:blipFill>
        <p:spPr>
          <a:xfrm>
            <a:off x="0" y="0"/>
            <a:ext cx="18288000" cy="10280887"/>
          </a:xfrm>
          <a:prstGeom prst="rect">
            <a:avLst/>
          </a:prstGeom>
          <a:noFill/>
          <a:ln>
            <a:noFill/>
          </a:ln>
        </p:spPr>
      </p:pic>
      <p:sp>
        <p:nvSpPr>
          <p:cNvPr id="265" name="Google Shape;265;p34"/>
          <p:cNvSpPr txBox="1"/>
          <p:nvPr/>
        </p:nvSpPr>
        <p:spPr>
          <a:xfrm>
            <a:off x="9505100" y="6461450"/>
            <a:ext cx="7966200" cy="2286000"/>
          </a:xfrm>
          <a:prstGeom prst="rect">
            <a:avLst/>
          </a:prstGeom>
          <a:noFill/>
          <a:ln>
            <a:noFill/>
          </a:ln>
        </p:spPr>
        <p:txBody>
          <a:bodyPr anchorCtr="0" anchor="t" bIns="182850" lIns="182850" spcFirstLastPara="1" rIns="182850" wrap="square" tIns="182850">
            <a:noAutofit/>
          </a:bodyPr>
          <a:lstStyle/>
          <a:p>
            <a:pPr indent="0" lvl="0" marL="0" marR="0" rtl="0" algn="r">
              <a:lnSpc>
                <a:spcPct val="100000"/>
              </a:lnSpc>
              <a:spcBef>
                <a:spcPts val="0"/>
              </a:spcBef>
              <a:spcAft>
                <a:spcPts val="0"/>
              </a:spcAft>
              <a:buClr>
                <a:srgbClr val="000000"/>
              </a:buClr>
              <a:buSzPts val="2800"/>
              <a:buFont typeface="Arial"/>
              <a:buNone/>
            </a:pPr>
            <a:r>
              <a:rPr b="0" i="0" lang="en-US" sz="2800" u="none" cap="none" strike="noStrike">
                <a:solidFill>
                  <a:srgbClr val="FFFFFF"/>
                </a:solidFill>
                <a:latin typeface="Montserrat Medium"/>
                <a:ea typeface="Montserrat Medium"/>
                <a:cs typeface="Montserrat Medium"/>
                <a:sym typeface="Montserrat Medium"/>
              </a:rPr>
              <a:t>Survey was approved by the IRB in June</a:t>
            </a:r>
            <a:endParaRPr b="0" i="0" sz="2800" u="none" cap="none" strike="noStrike">
              <a:solidFill>
                <a:srgbClr val="FFFFFF"/>
              </a:solidFill>
              <a:latin typeface="Montserrat Medium"/>
              <a:ea typeface="Montserrat Medium"/>
              <a:cs typeface="Montserrat Medium"/>
              <a:sym typeface="Montserrat Medium"/>
            </a:endParaRPr>
          </a:p>
          <a:p>
            <a:pPr indent="0" lvl="0" marL="0" marR="0" rtl="0" algn="r">
              <a:lnSpc>
                <a:spcPct val="100000"/>
              </a:lnSpc>
              <a:spcBef>
                <a:spcPts val="0"/>
              </a:spcBef>
              <a:spcAft>
                <a:spcPts val="0"/>
              </a:spcAft>
              <a:buClr>
                <a:srgbClr val="000000"/>
              </a:buClr>
              <a:buSzPts val="2800"/>
              <a:buFont typeface="Arial"/>
              <a:buNone/>
            </a:pPr>
            <a:r>
              <a:t/>
            </a:r>
            <a:endParaRPr b="0" i="0" sz="2800" u="none" cap="none" strike="noStrike">
              <a:solidFill>
                <a:srgbClr val="FF0000"/>
              </a:solidFill>
              <a:latin typeface="Montserrat Medium"/>
              <a:ea typeface="Montserrat Medium"/>
              <a:cs typeface="Montserrat Medium"/>
              <a:sym typeface="Montserrat Medium"/>
            </a:endParaRPr>
          </a:p>
          <a:p>
            <a:pPr indent="0" lvl="0" marL="0" marR="0" rtl="0" algn="r">
              <a:lnSpc>
                <a:spcPct val="100000"/>
              </a:lnSpc>
              <a:spcBef>
                <a:spcPts val="0"/>
              </a:spcBef>
              <a:spcAft>
                <a:spcPts val="0"/>
              </a:spcAft>
              <a:buClr>
                <a:srgbClr val="000000"/>
              </a:buClr>
              <a:buSzPts val="2800"/>
              <a:buFont typeface="Arial"/>
              <a:buNone/>
            </a:pPr>
            <a:r>
              <a:rPr b="0" i="0" lang="en-US" sz="2800" u="none" cap="none" strike="noStrike">
                <a:solidFill>
                  <a:srgbClr val="FFFFFF"/>
                </a:solidFill>
                <a:latin typeface="Montserrat Medium"/>
                <a:ea typeface="Montserrat Medium"/>
                <a:cs typeface="Montserrat Medium"/>
                <a:sym typeface="Montserrat Medium"/>
              </a:rPr>
              <a:t>Widely distribute in January 2020</a:t>
            </a:r>
            <a:endParaRPr b="0" i="0" sz="2800" u="none" cap="none" strike="noStrike">
              <a:solidFill>
                <a:srgbClr val="FFFFFF"/>
              </a:solidFill>
              <a:latin typeface="Montserrat Medium"/>
              <a:ea typeface="Montserrat Medium"/>
              <a:cs typeface="Montserrat Medium"/>
              <a:sym typeface="Montserrat Medium"/>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 name="Shape 269"/>
        <p:cNvGrpSpPr/>
        <p:nvPr/>
      </p:nvGrpSpPr>
      <p:grpSpPr>
        <a:xfrm>
          <a:off x="0" y="0"/>
          <a:ext cx="0" cy="0"/>
          <a:chOff x="0" y="0"/>
          <a:chExt cx="0" cy="0"/>
        </a:xfrm>
      </p:grpSpPr>
      <p:sp>
        <p:nvSpPr>
          <p:cNvPr id="270" name="Google Shape;270;p35"/>
          <p:cNvSpPr/>
          <p:nvPr/>
        </p:nvSpPr>
        <p:spPr>
          <a:xfrm>
            <a:off x="1003050" y="-326350"/>
            <a:ext cx="17284800" cy="10636800"/>
          </a:xfrm>
          <a:prstGeom prst="rect">
            <a:avLst/>
          </a:prstGeom>
          <a:solidFill>
            <a:srgbClr val="FF26B9"/>
          </a:solidFill>
          <a:ln cap="flat" cmpd="sng" w="9525">
            <a:solidFill>
              <a:srgbClr val="FF26B9"/>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271" name="Google Shape;271;p35"/>
          <p:cNvSpPr/>
          <p:nvPr/>
        </p:nvSpPr>
        <p:spPr>
          <a:xfrm>
            <a:off x="0" y="3745750"/>
            <a:ext cx="7814400" cy="3265800"/>
          </a:xfrm>
          <a:prstGeom prst="rect">
            <a:avLst/>
          </a:prstGeom>
          <a:solidFill>
            <a:srgbClr val="303465"/>
          </a:solidFill>
          <a:ln cap="flat" cmpd="sng" w="9525">
            <a:solidFill>
              <a:srgbClr val="303465"/>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272" name="Google Shape;272;p35"/>
          <p:cNvSpPr txBox="1"/>
          <p:nvPr/>
        </p:nvSpPr>
        <p:spPr>
          <a:xfrm>
            <a:off x="8156350" y="-77750"/>
            <a:ext cx="9843600" cy="8397600"/>
          </a:xfrm>
          <a:prstGeom prst="rect">
            <a:avLst/>
          </a:prstGeom>
          <a:noFill/>
          <a:ln>
            <a:noFill/>
          </a:ln>
        </p:spPr>
        <p:txBody>
          <a:bodyPr anchorCtr="0" anchor="t" bIns="182850" lIns="182850" spcFirstLastPara="1" rIns="182850" wrap="square" tIns="182850">
            <a:noAutofit/>
          </a:bodyPr>
          <a:lstStyle/>
          <a:p>
            <a:pPr indent="-419100" lvl="0" marL="457200" marR="0" rtl="0" algn="l">
              <a:lnSpc>
                <a:spcPct val="150000"/>
              </a:lnSpc>
              <a:spcBef>
                <a:spcPts val="0"/>
              </a:spcBef>
              <a:spcAft>
                <a:spcPts val="0"/>
              </a:spcAft>
              <a:buClr>
                <a:schemeClr val="lt1"/>
              </a:buClr>
              <a:buSzPts val="3000"/>
              <a:buFont typeface="Montserrat SemiBold"/>
              <a:buChar char="●"/>
            </a:pPr>
            <a:r>
              <a:rPr b="0" i="0" lang="en-US" sz="3000" u="none" cap="none" strike="noStrike">
                <a:solidFill>
                  <a:schemeClr val="lt1"/>
                </a:solidFill>
                <a:latin typeface="Montserrat SemiBold"/>
                <a:ea typeface="Montserrat SemiBold"/>
                <a:cs typeface="Montserrat SemiBold"/>
                <a:sym typeface="Montserrat SemiBold"/>
              </a:rPr>
              <a:t>Tools required for playback machine repair</a:t>
            </a:r>
            <a:endParaRPr b="0" i="0" sz="3000" u="none" cap="none" strike="noStrike">
              <a:solidFill>
                <a:schemeClr val="lt1"/>
              </a:solidFill>
              <a:latin typeface="Montserrat SemiBold"/>
              <a:ea typeface="Montserrat SemiBold"/>
              <a:cs typeface="Montserrat SemiBold"/>
              <a:sym typeface="Montserrat SemiBold"/>
            </a:endParaRPr>
          </a:p>
          <a:p>
            <a:pPr indent="-419100" lvl="0" marL="457200" marR="0" rtl="0" algn="l">
              <a:lnSpc>
                <a:spcPct val="150000"/>
              </a:lnSpc>
              <a:spcBef>
                <a:spcPts val="1000"/>
              </a:spcBef>
              <a:spcAft>
                <a:spcPts val="0"/>
              </a:spcAft>
              <a:buClr>
                <a:schemeClr val="lt1"/>
              </a:buClr>
              <a:buSzPts val="3000"/>
              <a:buFont typeface="Montserrat SemiBold"/>
              <a:buChar char="●"/>
            </a:pPr>
            <a:r>
              <a:rPr b="0" i="0" lang="en-US" sz="3000" u="none" cap="none" strike="noStrike">
                <a:solidFill>
                  <a:schemeClr val="lt1"/>
                </a:solidFill>
                <a:latin typeface="Montserrat SemiBold"/>
                <a:ea typeface="Montserrat SemiBold"/>
                <a:cs typeface="Montserrat SemiBold"/>
                <a:sym typeface="Montserrat SemiBold"/>
              </a:rPr>
              <a:t>Prepping tapes for playback</a:t>
            </a:r>
            <a:endParaRPr b="0" i="0" sz="3000" u="none" cap="none" strike="noStrike">
              <a:solidFill>
                <a:schemeClr val="lt1"/>
              </a:solidFill>
              <a:latin typeface="Montserrat SemiBold"/>
              <a:ea typeface="Montserrat SemiBold"/>
              <a:cs typeface="Montserrat SemiBold"/>
              <a:sym typeface="Montserrat SemiBold"/>
            </a:endParaRPr>
          </a:p>
          <a:p>
            <a:pPr indent="-419100" lvl="0" marL="457200" marR="0" rtl="0" algn="l">
              <a:lnSpc>
                <a:spcPct val="115000"/>
              </a:lnSpc>
              <a:spcBef>
                <a:spcPts val="1000"/>
              </a:spcBef>
              <a:spcAft>
                <a:spcPts val="0"/>
              </a:spcAft>
              <a:buClr>
                <a:schemeClr val="lt1"/>
              </a:buClr>
              <a:buSzPts val="3000"/>
              <a:buFont typeface="Montserrat SemiBold"/>
              <a:buChar char="●"/>
            </a:pPr>
            <a:r>
              <a:rPr b="0" i="0" lang="en-US" sz="3000" u="none" cap="none" strike="noStrike">
                <a:solidFill>
                  <a:schemeClr val="lt1"/>
                </a:solidFill>
                <a:latin typeface="Montserrat SemiBold"/>
                <a:ea typeface="Montserrat SemiBold"/>
                <a:cs typeface="Montserrat SemiBold"/>
                <a:sym typeface="Montserrat SemiBold"/>
              </a:rPr>
              <a:t>Knowledge of the tape path (and ways to align the tape path)</a:t>
            </a:r>
            <a:endParaRPr b="0" i="0" sz="3000" u="none" cap="none" strike="noStrike">
              <a:solidFill>
                <a:schemeClr val="lt1"/>
              </a:solidFill>
              <a:latin typeface="Montserrat SemiBold"/>
              <a:ea typeface="Montserrat SemiBold"/>
              <a:cs typeface="Montserrat SemiBold"/>
              <a:sym typeface="Montserrat SemiBold"/>
            </a:endParaRPr>
          </a:p>
          <a:p>
            <a:pPr indent="-419100" lvl="0" marL="457200" marR="0" rtl="0" algn="l">
              <a:lnSpc>
                <a:spcPct val="150000"/>
              </a:lnSpc>
              <a:spcBef>
                <a:spcPts val="1000"/>
              </a:spcBef>
              <a:spcAft>
                <a:spcPts val="0"/>
              </a:spcAft>
              <a:buClr>
                <a:schemeClr val="lt1"/>
              </a:buClr>
              <a:buSzPts val="3000"/>
              <a:buFont typeface="Montserrat SemiBold"/>
              <a:buChar char="●"/>
            </a:pPr>
            <a:r>
              <a:rPr b="0" i="0" lang="en-US" sz="3000" u="none" cap="none" strike="noStrike">
                <a:solidFill>
                  <a:schemeClr val="lt1"/>
                </a:solidFill>
                <a:latin typeface="Montserrat SemiBold"/>
                <a:ea typeface="Montserrat SemiBold"/>
                <a:cs typeface="Montserrat SemiBold"/>
                <a:sym typeface="Montserrat SemiBold"/>
              </a:rPr>
              <a:t>Proper cleaning techniques (for each format)</a:t>
            </a:r>
            <a:endParaRPr b="0" i="0" sz="3000" u="none" cap="none" strike="noStrike">
              <a:solidFill>
                <a:schemeClr val="lt1"/>
              </a:solidFill>
              <a:latin typeface="Montserrat SemiBold"/>
              <a:ea typeface="Montserrat SemiBold"/>
              <a:cs typeface="Montserrat SemiBold"/>
              <a:sym typeface="Montserrat SemiBold"/>
            </a:endParaRPr>
          </a:p>
          <a:p>
            <a:pPr indent="-419100" lvl="0" marL="457200" marR="0" rtl="0" algn="l">
              <a:lnSpc>
                <a:spcPct val="150000"/>
              </a:lnSpc>
              <a:spcBef>
                <a:spcPts val="1000"/>
              </a:spcBef>
              <a:spcAft>
                <a:spcPts val="0"/>
              </a:spcAft>
              <a:buClr>
                <a:schemeClr val="lt1"/>
              </a:buClr>
              <a:buSzPts val="3000"/>
              <a:buFont typeface="Montserrat SemiBold"/>
              <a:buChar char="●"/>
            </a:pPr>
            <a:r>
              <a:rPr b="0" i="0" lang="en-US" sz="3000" u="none" cap="none" strike="noStrike">
                <a:solidFill>
                  <a:schemeClr val="lt1"/>
                </a:solidFill>
                <a:latin typeface="Montserrat SemiBold"/>
                <a:ea typeface="Montserrat SemiBold"/>
                <a:cs typeface="Montserrat SemiBold"/>
                <a:sym typeface="Montserrat SemiBold"/>
              </a:rPr>
              <a:t>Salvaging equipment from broken decks</a:t>
            </a:r>
            <a:endParaRPr b="0" i="0" sz="3000" u="none" cap="none" strike="noStrike">
              <a:solidFill>
                <a:schemeClr val="lt1"/>
              </a:solidFill>
              <a:latin typeface="Montserrat SemiBold"/>
              <a:ea typeface="Montserrat SemiBold"/>
              <a:cs typeface="Montserrat SemiBold"/>
              <a:sym typeface="Montserrat SemiBold"/>
            </a:endParaRPr>
          </a:p>
          <a:p>
            <a:pPr indent="-419100" lvl="0" marL="457200" marR="0" rtl="0" algn="l">
              <a:lnSpc>
                <a:spcPct val="150000"/>
              </a:lnSpc>
              <a:spcBef>
                <a:spcPts val="1000"/>
              </a:spcBef>
              <a:spcAft>
                <a:spcPts val="0"/>
              </a:spcAft>
              <a:buClr>
                <a:schemeClr val="lt1"/>
              </a:buClr>
              <a:buSzPts val="3000"/>
              <a:buFont typeface="Montserrat SemiBold"/>
              <a:buChar char="●"/>
            </a:pPr>
            <a:r>
              <a:rPr b="0" i="0" lang="en-US" sz="3000" u="none" cap="none" strike="noStrike">
                <a:solidFill>
                  <a:schemeClr val="lt1"/>
                </a:solidFill>
                <a:latin typeface="Montserrat SemiBold"/>
                <a:ea typeface="Montserrat SemiBold"/>
                <a:cs typeface="Montserrat SemiBold"/>
                <a:sym typeface="Montserrat SemiBold"/>
              </a:rPr>
              <a:t>Servicing the video drum (and video heads)</a:t>
            </a:r>
            <a:endParaRPr b="0" i="0" sz="3000" u="none" cap="none" strike="noStrike">
              <a:solidFill>
                <a:schemeClr val="lt1"/>
              </a:solidFill>
              <a:latin typeface="Montserrat SemiBold"/>
              <a:ea typeface="Montserrat SemiBold"/>
              <a:cs typeface="Montserrat SemiBold"/>
              <a:sym typeface="Montserrat SemiBold"/>
            </a:endParaRPr>
          </a:p>
          <a:p>
            <a:pPr indent="-419100" lvl="0" marL="457200" marR="0" rtl="0" algn="l">
              <a:lnSpc>
                <a:spcPct val="150000"/>
              </a:lnSpc>
              <a:spcBef>
                <a:spcPts val="1000"/>
              </a:spcBef>
              <a:spcAft>
                <a:spcPts val="0"/>
              </a:spcAft>
              <a:buClr>
                <a:schemeClr val="lt1"/>
              </a:buClr>
              <a:buSzPts val="3000"/>
              <a:buFont typeface="Montserrat SemiBold"/>
              <a:buChar char="●"/>
            </a:pPr>
            <a:r>
              <a:rPr b="0" i="0" lang="en-US" sz="3000" u="none" cap="none" strike="noStrike">
                <a:solidFill>
                  <a:schemeClr val="lt1"/>
                </a:solidFill>
                <a:latin typeface="Montserrat SemiBold"/>
                <a:ea typeface="Montserrat SemiBold"/>
                <a:cs typeface="Montserrat SemiBold"/>
                <a:sym typeface="Montserrat SemiBold"/>
              </a:rPr>
              <a:t>Tension adjustments</a:t>
            </a:r>
            <a:endParaRPr b="0" i="0" sz="3000" u="none" cap="none" strike="noStrike">
              <a:solidFill>
                <a:schemeClr val="lt1"/>
              </a:solidFill>
              <a:latin typeface="Montserrat SemiBold"/>
              <a:ea typeface="Montserrat SemiBold"/>
              <a:cs typeface="Montserrat SemiBold"/>
              <a:sym typeface="Montserrat SemiBold"/>
            </a:endParaRPr>
          </a:p>
          <a:p>
            <a:pPr indent="-419100" lvl="0" marL="457200" marR="0" rtl="0" algn="l">
              <a:lnSpc>
                <a:spcPct val="150000"/>
              </a:lnSpc>
              <a:spcBef>
                <a:spcPts val="1000"/>
              </a:spcBef>
              <a:spcAft>
                <a:spcPts val="0"/>
              </a:spcAft>
              <a:buClr>
                <a:schemeClr val="lt1"/>
              </a:buClr>
              <a:buSzPts val="3000"/>
              <a:buFont typeface="Montserrat SemiBold"/>
              <a:buChar char="●"/>
            </a:pPr>
            <a:r>
              <a:rPr b="0" i="0" lang="en-US" sz="3000" u="none" cap="none" strike="noStrike">
                <a:solidFill>
                  <a:schemeClr val="lt1"/>
                </a:solidFill>
                <a:latin typeface="Montserrat SemiBold"/>
                <a:ea typeface="Montserrat SemiBold"/>
                <a:cs typeface="Montserrat SemiBold"/>
                <a:sym typeface="Montserrat SemiBold"/>
              </a:rPr>
              <a:t>Basic equipment testing</a:t>
            </a:r>
            <a:endParaRPr b="0" i="0" sz="3000" u="none" cap="none" strike="noStrike">
              <a:solidFill>
                <a:schemeClr val="lt1"/>
              </a:solidFill>
              <a:latin typeface="Montserrat SemiBold"/>
              <a:ea typeface="Montserrat SemiBold"/>
              <a:cs typeface="Montserrat SemiBold"/>
              <a:sym typeface="Montserrat SemiBold"/>
            </a:endParaRPr>
          </a:p>
          <a:p>
            <a:pPr indent="-419100" lvl="0" marL="457200" marR="0" rtl="0" algn="l">
              <a:lnSpc>
                <a:spcPct val="150000"/>
              </a:lnSpc>
              <a:spcBef>
                <a:spcPts val="0"/>
              </a:spcBef>
              <a:spcAft>
                <a:spcPts val="0"/>
              </a:spcAft>
              <a:buClr>
                <a:schemeClr val="lt1"/>
              </a:buClr>
              <a:buSzPts val="3000"/>
              <a:buFont typeface="Montserrat SemiBold"/>
              <a:buChar char="●"/>
            </a:pPr>
            <a:r>
              <a:rPr b="0" i="0" lang="en-US" sz="3000" u="none" cap="none" strike="noStrike">
                <a:solidFill>
                  <a:schemeClr val="lt1"/>
                </a:solidFill>
                <a:latin typeface="Montserrat SemiBold"/>
                <a:ea typeface="Montserrat SemiBold"/>
                <a:cs typeface="Montserrat SemiBold"/>
                <a:sym typeface="Montserrat SemiBold"/>
              </a:rPr>
              <a:t>Replacing belts</a:t>
            </a:r>
            <a:endParaRPr b="0" i="0" sz="3000" u="none" cap="none" strike="noStrike">
              <a:solidFill>
                <a:schemeClr val="lt1"/>
              </a:solidFill>
              <a:latin typeface="Montserrat SemiBold"/>
              <a:ea typeface="Montserrat SemiBold"/>
              <a:cs typeface="Montserrat SemiBold"/>
              <a:sym typeface="Montserrat SemiBold"/>
            </a:endParaRPr>
          </a:p>
          <a:p>
            <a:pPr indent="-419100" lvl="0" marL="457200" marR="0" rtl="0" algn="l">
              <a:lnSpc>
                <a:spcPct val="150000"/>
              </a:lnSpc>
              <a:spcBef>
                <a:spcPts val="1000"/>
              </a:spcBef>
              <a:spcAft>
                <a:spcPts val="0"/>
              </a:spcAft>
              <a:buClr>
                <a:schemeClr val="lt1"/>
              </a:buClr>
              <a:buSzPts val="3000"/>
              <a:buFont typeface="Montserrat SemiBold"/>
              <a:buChar char="●"/>
            </a:pPr>
            <a:r>
              <a:rPr b="0" i="0" lang="en-US" sz="3000" u="none" cap="none" strike="noStrike">
                <a:solidFill>
                  <a:schemeClr val="lt1"/>
                </a:solidFill>
                <a:latin typeface="Montserrat SemiBold"/>
                <a:ea typeface="Montserrat SemiBold"/>
                <a:cs typeface="Montserrat SemiBold"/>
                <a:sym typeface="Montserrat SemiBold"/>
              </a:rPr>
              <a:t>Demagnetization</a:t>
            </a:r>
            <a:endParaRPr b="0" i="0" sz="3000" u="none" cap="none" strike="noStrike">
              <a:solidFill>
                <a:schemeClr val="lt1"/>
              </a:solidFill>
              <a:latin typeface="Montserrat SemiBold"/>
              <a:ea typeface="Montserrat SemiBold"/>
              <a:cs typeface="Montserrat SemiBold"/>
              <a:sym typeface="Montserrat SemiBold"/>
            </a:endParaRPr>
          </a:p>
          <a:p>
            <a:pPr indent="-419100" lvl="0" marL="457200" marR="0" rtl="0" algn="l">
              <a:lnSpc>
                <a:spcPct val="100000"/>
              </a:lnSpc>
              <a:spcBef>
                <a:spcPts val="1000"/>
              </a:spcBef>
              <a:spcAft>
                <a:spcPts val="0"/>
              </a:spcAft>
              <a:buClr>
                <a:schemeClr val="lt1"/>
              </a:buClr>
              <a:buSzPts val="3000"/>
              <a:buFont typeface="Montserrat SemiBold"/>
              <a:buChar char="●"/>
            </a:pPr>
            <a:r>
              <a:rPr b="0" i="0" lang="en-US" sz="3000" u="none" cap="none" strike="noStrike">
                <a:solidFill>
                  <a:schemeClr val="lt1"/>
                </a:solidFill>
                <a:latin typeface="Montserrat SemiBold"/>
                <a:ea typeface="Montserrat SemiBold"/>
                <a:cs typeface="Montserrat SemiBold"/>
                <a:sym typeface="Montserrat SemiBold"/>
              </a:rPr>
              <a:t>Basic electronics for VTR maintenance (learning how to read schematics and circuit boards)</a:t>
            </a:r>
            <a:endParaRPr b="0" i="0" sz="2800" u="none" cap="none" strike="noStrike">
              <a:solidFill>
                <a:srgbClr val="FFFFFF"/>
              </a:solidFill>
              <a:latin typeface="Montserrat SemiBold"/>
              <a:ea typeface="Montserrat SemiBold"/>
              <a:cs typeface="Montserrat SemiBold"/>
              <a:sym typeface="Montserrat SemiBold"/>
            </a:endParaRPr>
          </a:p>
        </p:txBody>
      </p:sp>
      <p:sp>
        <p:nvSpPr>
          <p:cNvPr id="273" name="Google Shape;273;p35"/>
          <p:cNvSpPr txBox="1"/>
          <p:nvPr/>
        </p:nvSpPr>
        <p:spPr>
          <a:xfrm>
            <a:off x="1003050" y="4122575"/>
            <a:ext cx="6811200" cy="1866000"/>
          </a:xfrm>
          <a:prstGeom prst="rect">
            <a:avLst/>
          </a:prstGeom>
          <a:noFill/>
          <a:ln>
            <a:noFill/>
          </a:ln>
        </p:spPr>
        <p:txBody>
          <a:bodyPr anchorCtr="0" anchor="t" bIns="182850" lIns="182850" spcFirstLastPara="1" rIns="182850" wrap="square" tIns="182850">
            <a:noAutofit/>
          </a:bodyPr>
          <a:lstStyle/>
          <a:p>
            <a:pPr indent="0" lvl="0" marL="0" marR="0" rtl="0" algn="l">
              <a:lnSpc>
                <a:spcPct val="100000"/>
              </a:lnSpc>
              <a:spcBef>
                <a:spcPts val="0"/>
              </a:spcBef>
              <a:spcAft>
                <a:spcPts val="0"/>
              </a:spcAft>
              <a:buClr>
                <a:schemeClr val="dk1"/>
              </a:buClr>
              <a:buSzPts val="2200"/>
              <a:buFont typeface="Arial"/>
              <a:buNone/>
            </a:pPr>
            <a:r>
              <a:rPr b="1" i="1" lang="en-US" sz="9600" u="none" cap="none" strike="noStrike">
                <a:solidFill>
                  <a:srgbClr val="FFFFFF"/>
                </a:solidFill>
                <a:latin typeface="Oswald"/>
                <a:ea typeface="Oswald"/>
                <a:cs typeface="Oswald"/>
                <a:sym typeface="Oswald"/>
              </a:rPr>
              <a:t>SKILLS</a:t>
            </a:r>
            <a:endParaRPr b="1" i="1" sz="9600" u="none" cap="none" strike="noStrike">
              <a:solidFill>
                <a:srgbClr val="FFFFFF"/>
              </a:solidFill>
              <a:latin typeface="Oswald"/>
              <a:ea typeface="Oswald"/>
              <a:cs typeface="Oswald"/>
              <a:sym typeface="Oswald"/>
            </a:endParaRPr>
          </a:p>
          <a:p>
            <a:pPr indent="0" lvl="0" marL="0" marR="0" rtl="0" algn="l">
              <a:lnSpc>
                <a:spcPct val="100000"/>
              </a:lnSpc>
              <a:spcBef>
                <a:spcPts val="0"/>
              </a:spcBef>
              <a:spcAft>
                <a:spcPts val="0"/>
              </a:spcAft>
              <a:buClr>
                <a:schemeClr val="dk1"/>
              </a:buClr>
              <a:buSzPts val="2200"/>
              <a:buFont typeface="Arial"/>
              <a:buNone/>
            </a:pPr>
            <a:r>
              <a:rPr b="0" i="1" lang="en-US" sz="4800" u="none" cap="none" strike="noStrike">
                <a:solidFill>
                  <a:srgbClr val="FFFFFF"/>
                </a:solidFill>
                <a:latin typeface="Oswald"/>
                <a:ea typeface="Oswald"/>
                <a:cs typeface="Oswald"/>
                <a:sym typeface="Oswald"/>
              </a:rPr>
              <a:t>from AHOD grant proposal</a:t>
            </a:r>
            <a:endParaRPr b="0" i="1" sz="9600" u="none" cap="none" strike="noStrike">
              <a:solidFill>
                <a:srgbClr val="FFFFFF"/>
              </a:solidFill>
              <a:latin typeface="Oswald"/>
              <a:ea typeface="Oswald"/>
              <a:cs typeface="Oswald"/>
              <a:sym typeface="Oswa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7" name="Shape 277"/>
        <p:cNvGrpSpPr/>
        <p:nvPr/>
      </p:nvGrpSpPr>
      <p:grpSpPr>
        <a:xfrm>
          <a:off x="0" y="0"/>
          <a:ext cx="0" cy="0"/>
          <a:chOff x="0" y="0"/>
          <a:chExt cx="0" cy="0"/>
        </a:xfrm>
      </p:grpSpPr>
      <p:sp>
        <p:nvSpPr>
          <p:cNvPr id="278" name="Google Shape;278;p36"/>
          <p:cNvSpPr/>
          <p:nvPr/>
        </p:nvSpPr>
        <p:spPr>
          <a:xfrm>
            <a:off x="1003050" y="-326350"/>
            <a:ext cx="17284800" cy="10636800"/>
          </a:xfrm>
          <a:prstGeom prst="rect">
            <a:avLst/>
          </a:prstGeom>
          <a:solidFill>
            <a:srgbClr val="FF26B9"/>
          </a:solidFill>
          <a:ln cap="flat" cmpd="sng" w="9525">
            <a:solidFill>
              <a:srgbClr val="FF26B9"/>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279" name="Google Shape;279;p36"/>
          <p:cNvSpPr/>
          <p:nvPr/>
        </p:nvSpPr>
        <p:spPr>
          <a:xfrm>
            <a:off x="0" y="3745750"/>
            <a:ext cx="7814400" cy="3265800"/>
          </a:xfrm>
          <a:prstGeom prst="rect">
            <a:avLst/>
          </a:prstGeom>
          <a:solidFill>
            <a:srgbClr val="303465"/>
          </a:solidFill>
          <a:ln cap="flat" cmpd="sng" w="9525">
            <a:solidFill>
              <a:srgbClr val="303465"/>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280" name="Google Shape;280;p36"/>
          <p:cNvSpPr txBox="1"/>
          <p:nvPr/>
        </p:nvSpPr>
        <p:spPr>
          <a:xfrm>
            <a:off x="8187600" y="1179850"/>
            <a:ext cx="9843600" cy="8397600"/>
          </a:xfrm>
          <a:prstGeom prst="rect">
            <a:avLst/>
          </a:prstGeom>
          <a:noFill/>
          <a:ln>
            <a:noFill/>
          </a:ln>
        </p:spPr>
        <p:txBody>
          <a:bodyPr anchorCtr="0" anchor="t" bIns="182850" lIns="182850" spcFirstLastPara="1" rIns="182850" wrap="square" tIns="182850">
            <a:noAutofit/>
          </a:bodyPr>
          <a:lstStyle/>
          <a:p>
            <a:pPr indent="-419100" lvl="0" marL="457200" marR="76200" rtl="0" algn="l">
              <a:lnSpc>
                <a:spcPct val="200000"/>
              </a:lnSpc>
              <a:spcBef>
                <a:spcPts val="600"/>
              </a:spcBef>
              <a:spcAft>
                <a:spcPts val="0"/>
              </a:spcAft>
              <a:buClr>
                <a:srgbClr val="FFFFFF"/>
              </a:buClr>
              <a:buSzPts val="3000"/>
              <a:buFont typeface="Montserrat SemiBold"/>
              <a:buChar char="●"/>
            </a:pPr>
            <a:r>
              <a:rPr b="0" i="0" lang="en-US" sz="3000" u="none" cap="none" strike="noStrike">
                <a:solidFill>
                  <a:srgbClr val="FFFFFF"/>
                </a:solidFill>
                <a:latin typeface="Montserrat SemiBold"/>
                <a:ea typeface="Montserrat SemiBold"/>
                <a:cs typeface="Montserrat SemiBold"/>
                <a:sym typeface="Montserrat SemiBold"/>
              </a:rPr>
              <a:t>Apprenticeships/mentorships</a:t>
            </a:r>
            <a:endParaRPr b="0" i="0" sz="3000" u="none" cap="none" strike="noStrike">
              <a:solidFill>
                <a:srgbClr val="FFFFFF"/>
              </a:solidFill>
              <a:latin typeface="Montserrat SemiBold"/>
              <a:ea typeface="Montserrat SemiBold"/>
              <a:cs typeface="Montserrat SemiBold"/>
              <a:sym typeface="Montserrat SemiBold"/>
            </a:endParaRPr>
          </a:p>
          <a:p>
            <a:pPr indent="-419100" lvl="0" marL="457200" marR="76200" rtl="0" algn="l">
              <a:lnSpc>
                <a:spcPct val="200000"/>
              </a:lnSpc>
              <a:spcBef>
                <a:spcPts val="0"/>
              </a:spcBef>
              <a:spcAft>
                <a:spcPts val="0"/>
              </a:spcAft>
              <a:buClr>
                <a:srgbClr val="FFFFFF"/>
              </a:buClr>
              <a:buSzPts val="3000"/>
              <a:buFont typeface="Montserrat SemiBold"/>
              <a:buChar char="●"/>
            </a:pPr>
            <a:r>
              <a:rPr b="0" i="0" lang="en-US" sz="3000" u="none" cap="none" strike="noStrike">
                <a:solidFill>
                  <a:srgbClr val="FFFFFF"/>
                </a:solidFill>
                <a:latin typeface="Montserrat SemiBold"/>
                <a:ea typeface="Montserrat SemiBold"/>
                <a:cs typeface="Montserrat SemiBold"/>
                <a:sym typeface="Montserrat SemiBold"/>
              </a:rPr>
              <a:t>Intensive workshops w/curriculum</a:t>
            </a:r>
            <a:endParaRPr b="0" i="0" sz="3000" u="none" cap="none" strike="noStrike">
              <a:solidFill>
                <a:srgbClr val="FFFFFF"/>
              </a:solidFill>
              <a:latin typeface="Montserrat SemiBold"/>
              <a:ea typeface="Montserrat SemiBold"/>
              <a:cs typeface="Montserrat SemiBold"/>
              <a:sym typeface="Montserrat SemiBold"/>
            </a:endParaRPr>
          </a:p>
          <a:p>
            <a:pPr indent="-419100" lvl="0" marL="457200" marR="76200" rtl="0" algn="l">
              <a:lnSpc>
                <a:spcPct val="200000"/>
              </a:lnSpc>
              <a:spcBef>
                <a:spcPts val="0"/>
              </a:spcBef>
              <a:spcAft>
                <a:spcPts val="0"/>
              </a:spcAft>
              <a:buClr>
                <a:srgbClr val="FFFFFF"/>
              </a:buClr>
              <a:buSzPts val="3000"/>
              <a:buFont typeface="Montserrat SemiBold"/>
              <a:buChar char="●"/>
            </a:pPr>
            <a:r>
              <a:rPr b="0" i="0" lang="en-US" sz="3000" u="none" cap="none" strike="noStrike">
                <a:solidFill>
                  <a:srgbClr val="FFFFFF"/>
                </a:solidFill>
                <a:latin typeface="Montserrat SemiBold"/>
                <a:ea typeface="Montserrat SemiBold"/>
                <a:cs typeface="Montserrat SemiBold"/>
                <a:sym typeface="Montserrat SemiBold"/>
              </a:rPr>
              <a:t>Partnerships with proprietary companies</a:t>
            </a:r>
            <a:endParaRPr b="0" i="0" sz="3000" u="none" cap="none" strike="noStrike">
              <a:solidFill>
                <a:srgbClr val="FFFFFF"/>
              </a:solidFill>
              <a:latin typeface="Montserrat SemiBold"/>
              <a:ea typeface="Montserrat SemiBold"/>
              <a:cs typeface="Montserrat SemiBold"/>
              <a:sym typeface="Montserrat SemiBold"/>
            </a:endParaRPr>
          </a:p>
          <a:p>
            <a:pPr indent="-419100" lvl="0" marL="457200" marR="76200" rtl="0" algn="l">
              <a:lnSpc>
                <a:spcPct val="100000"/>
              </a:lnSpc>
              <a:spcBef>
                <a:spcPts val="0"/>
              </a:spcBef>
              <a:spcAft>
                <a:spcPts val="0"/>
              </a:spcAft>
              <a:buClr>
                <a:srgbClr val="FFFFFF"/>
              </a:buClr>
              <a:buSzPts val="3000"/>
              <a:buFont typeface="Montserrat SemiBold"/>
              <a:buChar char="●"/>
            </a:pPr>
            <a:r>
              <a:rPr b="0" i="0" lang="en-US" sz="3000" u="none" cap="none" strike="noStrike">
                <a:solidFill>
                  <a:srgbClr val="FFFFFF"/>
                </a:solidFill>
                <a:latin typeface="Montserrat SemiBold"/>
                <a:ea typeface="Montserrat SemiBold"/>
                <a:cs typeface="Montserrat SemiBold"/>
                <a:sym typeface="Montserrat SemiBold"/>
              </a:rPr>
              <a:t>Co-op for spare parts or consortium to buy parts in bulk</a:t>
            </a:r>
            <a:endParaRPr b="0" i="0" sz="3000" u="none" cap="none" strike="noStrike">
              <a:solidFill>
                <a:srgbClr val="FFFFFF"/>
              </a:solidFill>
              <a:latin typeface="Montserrat SemiBold"/>
              <a:ea typeface="Montserrat SemiBold"/>
              <a:cs typeface="Montserrat SemiBold"/>
              <a:sym typeface="Montserrat SemiBold"/>
            </a:endParaRPr>
          </a:p>
          <a:p>
            <a:pPr indent="0" lvl="0" marL="457200" marR="7620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Montserrat SemiBold"/>
              <a:ea typeface="Montserrat SemiBold"/>
              <a:cs typeface="Montserrat SemiBold"/>
              <a:sym typeface="Montserrat SemiBold"/>
            </a:endParaRPr>
          </a:p>
          <a:p>
            <a:pPr indent="-419100" lvl="0" marL="457200" marR="76200" rtl="0" algn="l">
              <a:lnSpc>
                <a:spcPct val="200000"/>
              </a:lnSpc>
              <a:spcBef>
                <a:spcPts val="600"/>
              </a:spcBef>
              <a:spcAft>
                <a:spcPts val="0"/>
              </a:spcAft>
              <a:buClr>
                <a:srgbClr val="FFFFFF"/>
              </a:buClr>
              <a:buSzPts val="3000"/>
              <a:buFont typeface="Montserrat SemiBold"/>
              <a:buChar char="●"/>
            </a:pPr>
            <a:r>
              <a:rPr b="0" i="0" lang="en-US" sz="3000" u="none" cap="none" strike="noStrike">
                <a:solidFill>
                  <a:srgbClr val="FFFFFF"/>
                </a:solidFill>
                <a:latin typeface="Montserrat SemiBold"/>
                <a:ea typeface="Montserrat SemiBold"/>
                <a:cs typeface="Montserrat SemiBold"/>
                <a:sym typeface="Montserrat SemiBold"/>
              </a:rPr>
              <a:t>Narrated online demos</a:t>
            </a:r>
            <a:endParaRPr b="0" i="0" sz="3000" u="none" cap="none" strike="noStrike">
              <a:solidFill>
                <a:srgbClr val="FFFFFF"/>
              </a:solidFill>
              <a:latin typeface="Montserrat SemiBold"/>
              <a:ea typeface="Montserrat SemiBold"/>
              <a:cs typeface="Montserrat SemiBold"/>
              <a:sym typeface="Montserrat SemiBold"/>
            </a:endParaRPr>
          </a:p>
          <a:p>
            <a:pPr indent="-419100" lvl="0" marL="457200" marR="76200" rtl="0" algn="l">
              <a:lnSpc>
                <a:spcPct val="200000"/>
              </a:lnSpc>
              <a:spcBef>
                <a:spcPts val="0"/>
              </a:spcBef>
              <a:spcAft>
                <a:spcPts val="0"/>
              </a:spcAft>
              <a:buClr>
                <a:schemeClr val="lt1"/>
              </a:buClr>
              <a:buSzPts val="3000"/>
              <a:buFont typeface="Montserrat SemiBold"/>
              <a:buChar char="●"/>
            </a:pPr>
            <a:r>
              <a:rPr b="0" i="0" lang="en-US" sz="3000" u="none" cap="none" strike="noStrike">
                <a:solidFill>
                  <a:schemeClr val="lt1"/>
                </a:solidFill>
                <a:latin typeface="Montserrat SemiBold"/>
                <a:ea typeface="Montserrat SemiBold"/>
                <a:cs typeface="Montserrat SemiBold"/>
                <a:sym typeface="Montserrat SemiBold"/>
              </a:rPr>
              <a:t>Database of technical manuals</a:t>
            </a:r>
            <a:endParaRPr b="0" i="0" sz="3000" u="none" cap="none" strike="noStrike">
              <a:solidFill>
                <a:srgbClr val="FFFFFF"/>
              </a:solidFill>
              <a:latin typeface="Montserrat SemiBold"/>
              <a:ea typeface="Montserrat SemiBold"/>
              <a:cs typeface="Montserrat SemiBold"/>
              <a:sym typeface="Montserrat SemiBold"/>
            </a:endParaRPr>
          </a:p>
          <a:p>
            <a:pPr indent="-419100" lvl="0" marL="457200" marR="76200" rtl="0" algn="l">
              <a:lnSpc>
                <a:spcPct val="200000"/>
              </a:lnSpc>
              <a:spcBef>
                <a:spcPts val="0"/>
              </a:spcBef>
              <a:spcAft>
                <a:spcPts val="0"/>
              </a:spcAft>
              <a:buClr>
                <a:srgbClr val="FFFFFF"/>
              </a:buClr>
              <a:buSzPts val="3000"/>
              <a:buFont typeface="Montserrat SemiBold"/>
              <a:buChar char="●"/>
            </a:pPr>
            <a:r>
              <a:rPr b="0" i="0" lang="en-US" sz="3000" u="none" cap="none" strike="noStrike">
                <a:solidFill>
                  <a:srgbClr val="FFFFFF"/>
                </a:solidFill>
                <a:latin typeface="Montserrat SemiBold"/>
                <a:ea typeface="Montserrat SemiBold"/>
                <a:cs typeface="Montserrat SemiBold"/>
                <a:sym typeface="Montserrat SemiBold"/>
              </a:rPr>
              <a:t>Oral histories</a:t>
            </a:r>
            <a:endParaRPr b="0" i="0" sz="3000" u="none" cap="none" strike="noStrike">
              <a:solidFill>
                <a:srgbClr val="FFFFFF"/>
              </a:solidFill>
              <a:latin typeface="Montserrat SemiBold"/>
              <a:ea typeface="Montserrat SemiBold"/>
              <a:cs typeface="Montserrat SemiBold"/>
              <a:sym typeface="Montserrat SemiBold"/>
            </a:endParaRPr>
          </a:p>
          <a:p>
            <a:pPr indent="-419100" lvl="0" marL="457200" marR="76200" rtl="0" algn="l">
              <a:lnSpc>
                <a:spcPct val="200000"/>
              </a:lnSpc>
              <a:spcBef>
                <a:spcPts val="0"/>
              </a:spcBef>
              <a:spcAft>
                <a:spcPts val="0"/>
              </a:spcAft>
              <a:buClr>
                <a:srgbClr val="FFFFFF"/>
              </a:buClr>
              <a:buSzPts val="3000"/>
              <a:buFont typeface="Montserrat SemiBold"/>
              <a:buChar char="●"/>
            </a:pPr>
            <a:r>
              <a:rPr b="0" i="0" lang="en-US" sz="3000" u="none" cap="none" strike="noStrike">
                <a:solidFill>
                  <a:srgbClr val="FFFFFF"/>
                </a:solidFill>
                <a:latin typeface="Montserrat SemiBold"/>
                <a:ea typeface="Montserrat SemiBold"/>
                <a:cs typeface="Montserrat SemiBold"/>
                <a:sym typeface="Montserrat SemiBold"/>
              </a:rPr>
              <a:t>3D printing of parts</a:t>
            </a:r>
            <a:endParaRPr b="0" i="0" sz="3000" u="none" cap="none" strike="noStrike">
              <a:solidFill>
                <a:schemeClr val="lt1"/>
              </a:solidFill>
              <a:latin typeface="Montserrat SemiBold"/>
              <a:ea typeface="Montserrat SemiBold"/>
              <a:cs typeface="Montserrat SemiBold"/>
              <a:sym typeface="Montserrat SemiBold"/>
            </a:endParaRPr>
          </a:p>
        </p:txBody>
      </p:sp>
      <p:sp>
        <p:nvSpPr>
          <p:cNvPr id="281" name="Google Shape;281;p36"/>
          <p:cNvSpPr txBox="1"/>
          <p:nvPr/>
        </p:nvSpPr>
        <p:spPr>
          <a:xfrm>
            <a:off x="844785" y="4210500"/>
            <a:ext cx="6811200" cy="1866000"/>
          </a:xfrm>
          <a:prstGeom prst="rect">
            <a:avLst/>
          </a:prstGeom>
          <a:noFill/>
          <a:ln>
            <a:noFill/>
          </a:ln>
        </p:spPr>
        <p:txBody>
          <a:bodyPr anchorCtr="0" anchor="t"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9600"/>
              <a:buFont typeface="Arial"/>
              <a:buNone/>
            </a:pPr>
            <a:r>
              <a:rPr b="1" i="1" lang="en-US" sz="9600" u="none" cap="none" strike="noStrike">
                <a:solidFill>
                  <a:srgbClr val="FFFFFF"/>
                </a:solidFill>
                <a:latin typeface="Oswald"/>
                <a:ea typeface="Oswald"/>
                <a:cs typeface="Oswald"/>
                <a:sym typeface="Oswald"/>
              </a:rPr>
              <a:t>PLATFORMS</a:t>
            </a:r>
            <a:endParaRPr b="1" i="1" sz="9600" u="none" cap="none" strike="noStrike">
              <a:solidFill>
                <a:srgbClr val="FFFFFF"/>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4800"/>
              <a:buFont typeface="Arial"/>
              <a:buNone/>
            </a:pPr>
            <a:r>
              <a:rPr b="0" i="1" lang="en-US" sz="4800" u="none" cap="none" strike="noStrike">
                <a:solidFill>
                  <a:srgbClr val="FFFFFF"/>
                </a:solidFill>
                <a:latin typeface="Oswald"/>
                <a:ea typeface="Oswald"/>
                <a:cs typeface="Oswald"/>
                <a:sym typeface="Oswald"/>
              </a:rPr>
              <a:t>timeline instances</a:t>
            </a:r>
            <a:endParaRPr b="0" i="1" sz="9600" u="none" cap="none" strike="noStrike">
              <a:solidFill>
                <a:srgbClr val="FFFFFF"/>
              </a:solidFill>
              <a:latin typeface="Oswald"/>
              <a:ea typeface="Oswald"/>
              <a:cs typeface="Oswald"/>
              <a:sym typeface="Oswa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 name="Shape 285"/>
        <p:cNvGrpSpPr/>
        <p:nvPr/>
      </p:nvGrpSpPr>
      <p:grpSpPr>
        <a:xfrm>
          <a:off x="0" y="0"/>
          <a:ext cx="0" cy="0"/>
          <a:chOff x="0" y="0"/>
          <a:chExt cx="0" cy="0"/>
        </a:xfrm>
      </p:grpSpPr>
      <p:pic>
        <p:nvPicPr>
          <p:cNvPr id="286" name="Google Shape;286;p37"/>
          <p:cNvPicPr preferRelativeResize="0"/>
          <p:nvPr/>
        </p:nvPicPr>
        <p:blipFill rotWithShape="1">
          <a:blip r:embed="rId3">
            <a:alphaModFix/>
          </a:blip>
          <a:srcRect b="0" l="0" r="0" t="0"/>
          <a:stretch/>
        </p:blipFill>
        <p:spPr>
          <a:xfrm>
            <a:off x="0" y="0"/>
            <a:ext cx="18506340" cy="10403647"/>
          </a:xfrm>
          <a:prstGeom prst="rect">
            <a:avLst/>
          </a:prstGeom>
          <a:noFill/>
          <a:ln>
            <a:noFill/>
          </a:ln>
        </p:spPr>
      </p:pic>
      <p:sp>
        <p:nvSpPr>
          <p:cNvPr id="287" name="Google Shape;287;p37"/>
          <p:cNvSpPr/>
          <p:nvPr/>
        </p:nvSpPr>
        <p:spPr>
          <a:xfrm>
            <a:off x="3615600" y="13500"/>
            <a:ext cx="2612400" cy="10403400"/>
          </a:xfrm>
          <a:prstGeom prst="rect">
            <a:avLst/>
          </a:prstGeom>
          <a:solidFill>
            <a:srgbClr val="303465"/>
          </a:solidFill>
          <a:ln cap="flat" cmpd="sng" w="9525">
            <a:solidFill>
              <a:srgbClr val="303465"/>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37"/>
          <p:cNvSpPr txBox="1"/>
          <p:nvPr/>
        </p:nvSpPr>
        <p:spPr>
          <a:xfrm>
            <a:off x="4405500" y="2893950"/>
            <a:ext cx="13506000" cy="4642500"/>
          </a:xfrm>
          <a:prstGeom prst="rect">
            <a:avLst/>
          </a:prstGeom>
          <a:noFill/>
          <a:ln>
            <a:noFill/>
          </a:ln>
        </p:spPr>
        <p:txBody>
          <a:bodyPr anchorCtr="0" anchor="t" bIns="182850" lIns="182850" spcFirstLastPara="1" rIns="182850" wrap="square" tIns="182850">
            <a:noAutofit/>
          </a:bodyPr>
          <a:lstStyle/>
          <a:p>
            <a:pPr indent="-457200" lvl="0" marL="457200" marR="0" rtl="0" algn="l">
              <a:lnSpc>
                <a:spcPct val="115000"/>
              </a:lnSpc>
              <a:spcBef>
                <a:spcPts val="0"/>
              </a:spcBef>
              <a:spcAft>
                <a:spcPts val="0"/>
              </a:spcAft>
              <a:buClr>
                <a:srgbClr val="FFFFFF"/>
              </a:buClr>
              <a:buSzPts val="3600"/>
              <a:buFont typeface="Montserrat SemiBold"/>
              <a:buChar char="●"/>
            </a:pPr>
            <a:r>
              <a:rPr b="0" i="0" lang="en-US" sz="3600" u="none" cap="none" strike="noStrike">
                <a:solidFill>
                  <a:srgbClr val="FFFFFF"/>
                </a:solidFill>
                <a:latin typeface="Montserrat SemiBold"/>
                <a:ea typeface="Montserrat SemiBold"/>
                <a:cs typeface="Montserrat SemiBold"/>
                <a:sym typeface="Montserrat SemiBold"/>
              </a:rPr>
              <a:t>Library of Congress’s Television and Video Preservation Report (1997)</a:t>
            </a:r>
            <a:endParaRPr b="0" i="0" sz="3600" u="none" cap="none" strike="noStrike">
              <a:solidFill>
                <a:srgbClr val="FFFFFF"/>
              </a:solidFill>
              <a:latin typeface="Montserrat SemiBold"/>
              <a:ea typeface="Montserrat SemiBold"/>
              <a:cs typeface="Montserrat SemiBold"/>
              <a:sym typeface="Montserrat SemiBold"/>
            </a:endParaRPr>
          </a:p>
          <a:p>
            <a:pPr indent="0" lvl="0" marL="0" marR="0" rtl="0" algn="l">
              <a:lnSpc>
                <a:spcPct val="115000"/>
              </a:lnSpc>
              <a:spcBef>
                <a:spcPts val="0"/>
              </a:spcBef>
              <a:spcAft>
                <a:spcPts val="0"/>
              </a:spcAft>
              <a:buClr>
                <a:srgbClr val="000000"/>
              </a:buClr>
              <a:buSzPts val="3600"/>
              <a:buFont typeface="Arial"/>
              <a:buNone/>
            </a:pPr>
            <a:r>
              <a:t/>
            </a:r>
            <a:endParaRPr b="0" i="0" sz="3600" u="none" cap="none" strike="noStrike">
              <a:solidFill>
                <a:srgbClr val="FFFFFF"/>
              </a:solidFill>
              <a:latin typeface="Montserrat SemiBold"/>
              <a:ea typeface="Montserrat SemiBold"/>
              <a:cs typeface="Montserrat SemiBold"/>
              <a:sym typeface="Montserrat SemiBold"/>
            </a:endParaRPr>
          </a:p>
          <a:p>
            <a:pPr indent="-457200" lvl="0" marL="457200" marR="0" rtl="0" algn="l">
              <a:lnSpc>
                <a:spcPct val="115000"/>
              </a:lnSpc>
              <a:spcBef>
                <a:spcPts val="0"/>
              </a:spcBef>
              <a:spcAft>
                <a:spcPts val="0"/>
              </a:spcAft>
              <a:buClr>
                <a:srgbClr val="FFFFFF"/>
              </a:buClr>
              <a:buSzPts val="3600"/>
              <a:buFont typeface="Montserrat SemiBold"/>
              <a:buChar char="●"/>
            </a:pPr>
            <a:r>
              <a:rPr b="0" i="0" lang="en-US" sz="3600" u="none" cap="none" strike="noStrike">
                <a:solidFill>
                  <a:srgbClr val="FFFFFF"/>
                </a:solidFill>
                <a:latin typeface="Montserrat SemiBold"/>
                <a:ea typeface="Montserrat SemiBold"/>
                <a:cs typeface="Montserrat SemiBold"/>
                <a:sym typeface="Montserrat SemiBold"/>
              </a:rPr>
              <a:t>A Public Trust at Risk: The Heritage Health Index Report on the State of America’s Collections (2005)</a:t>
            </a:r>
            <a:endParaRPr b="0" i="0" sz="3600" u="none" cap="none" strike="noStrike">
              <a:solidFill>
                <a:srgbClr val="FFFFFF"/>
              </a:solidFill>
              <a:latin typeface="Montserrat SemiBold"/>
              <a:ea typeface="Montserrat SemiBold"/>
              <a:cs typeface="Montserrat SemiBold"/>
              <a:sym typeface="Montserrat SemiBold"/>
            </a:endParaRPr>
          </a:p>
          <a:p>
            <a:pPr indent="0" lvl="0" marL="457200" marR="0" rtl="0" algn="l">
              <a:lnSpc>
                <a:spcPct val="115000"/>
              </a:lnSpc>
              <a:spcBef>
                <a:spcPts val="0"/>
              </a:spcBef>
              <a:spcAft>
                <a:spcPts val="0"/>
              </a:spcAft>
              <a:buClr>
                <a:srgbClr val="000000"/>
              </a:buClr>
              <a:buSzPts val="3600"/>
              <a:buFont typeface="Arial"/>
              <a:buNone/>
            </a:pPr>
            <a:r>
              <a:t/>
            </a:r>
            <a:endParaRPr b="0" i="0" sz="3600" u="none" cap="none" strike="noStrike">
              <a:solidFill>
                <a:srgbClr val="FFFFFF"/>
              </a:solidFill>
              <a:latin typeface="Montserrat SemiBold"/>
              <a:ea typeface="Montserrat SemiBold"/>
              <a:cs typeface="Montserrat SemiBold"/>
              <a:sym typeface="Montserrat SemiBold"/>
            </a:endParaRPr>
          </a:p>
          <a:p>
            <a:pPr indent="-457200" lvl="0" marL="457200" marR="0" rtl="0" algn="l">
              <a:lnSpc>
                <a:spcPct val="115000"/>
              </a:lnSpc>
              <a:spcBef>
                <a:spcPts val="0"/>
              </a:spcBef>
              <a:spcAft>
                <a:spcPts val="0"/>
              </a:spcAft>
              <a:buClr>
                <a:srgbClr val="FFFFFF"/>
              </a:buClr>
              <a:buSzPts val="3600"/>
              <a:buFont typeface="Montserrat SemiBold"/>
              <a:buChar char="●"/>
            </a:pPr>
            <a:r>
              <a:rPr b="0" i="0" lang="en-US" sz="3600" u="none" cap="none" strike="noStrike">
                <a:solidFill>
                  <a:srgbClr val="FFFFFF"/>
                </a:solidFill>
                <a:latin typeface="Montserrat SemiBold"/>
                <a:ea typeface="Montserrat SemiBold"/>
                <a:cs typeface="Montserrat SemiBold"/>
                <a:sym typeface="Montserrat SemiBold"/>
              </a:rPr>
              <a:t>Magnetic Media Survey by Sarah Nguyen, Jared Nistler, and Darach Miller (2019)</a:t>
            </a:r>
            <a:endParaRPr b="0" i="0" sz="3600" u="none" cap="none" strike="noStrike">
              <a:solidFill>
                <a:srgbClr val="FFFFFF"/>
              </a:solidFill>
              <a:latin typeface="Montserrat SemiBold"/>
              <a:ea typeface="Montserrat SemiBold"/>
              <a:cs typeface="Montserrat SemiBold"/>
              <a:sym typeface="Montserrat SemiBold"/>
            </a:endParaRPr>
          </a:p>
          <a:p>
            <a:pPr indent="0" lvl="0" marL="0" marR="0" rtl="0" algn="l">
              <a:lnSpc>
                <a:spcPct val="115000"/>
              </a:lnSpc>
              <a:spcBef>
                <a:spcPts val="0"/>
              </a:spcBef>
              <a:spcAft>
                <a:spcPts val="0"/>
              </a:spcAft>
              <a:buClr>
                <a:srgbClr val="000000"/>
              </a:buClr>
              <a:buSzPts val="3600"/>
              <a:buFont typeface="Arial"/>
              <a:buNone/>
            </a:pPr>
            <a:r>
              <a:t/>
            </a:r>
            <a:endParaRPr b="0" i="0" sz="3600" u="none" cap="none" strike="noStrike">
              <a:solidFill>
                <a:srgbClr val="FFFFFF"/>
              </a:solidFill>
              <a:latin typeface="Montserrat SemiBold"/>
              <a:ea typeface="Montserrat SemiBold"/>
              <a:cs typeface="Montserrat SemiBold"/>
              <a:sym typeface="Montserrat SemiBold"/>
            </a:endParaRPr>
          </a:p>
          <a:p>
            <a:pPr indent="-457200" lvl="0" marL="457200" marR="0" rtl="0" algn="l">
              <a:lnSpc>
                <a:spcPct val="115000"/>
              </a:lnSpc>
              <a:spcBef>
                <a:spcPts val="0"/>
              </a:spcBef>
              <a:spcAft>
                <a:spcPts val="0"/>
              </a:spcAft>
              <a:buClr>
                <a:srgbClr val="FFFFFF"/>
              </a:buClr>
              <a:buSzPts val="3600"/>
              <a:buFont typeface="Montserrat SemiBold"/>
              <a:buChar char="●"/>
            </a:pPr>
            <a:r>
              <a:rPr b="0" i="0" lang="en-US" sz="3600" u="none" cap="none" strike="noStrike">
                <a:solidFill>
                  <a:srgbClr val="FFFFFF"/>
                </a:solidFill>
                <a:latin typeface="Montserrat SemiBold"/>
                <a:ea typeface="Montserrat SemiBold"/>
                <a:cs typeface="Montserrat SemiBold"/>
                <a:sym typeface="Montserrat SemiBold"/>
              </a:rPr>
              <a:t>UNESCO's Magnetic Tape Alert Project (2019/2020)</a:t>
            </a:r>
            <a:endParaRPr b="0" i="0" sz="3600" u="none" cap="none" strike="noStrike">
              <a:solidFill>
                <a:srgbClr val="FFFFFF"/>
              </a:solidFill>
              <a:latin typeface="Montserrat SemiBold"/>
              <a:ea typeface="Montserrat SemiBold"/>
              <a:cs typeface="Montserrat SemiBold"/>
              <a:sym typeface="Montserrat SemiBold"/>
            </a:endParaRPr>
          </a:p>
        </p:txBody>
      </p:sp>
      <p:sp>
        <p:nvSpPr>
          <p:cNvPr id="289" name="Google Shape;289;p37"/>
          <p:cNvSpPr/>
          <p:nvPr/>
        </p:nvSpPr>
        <p:spPr>
          <a:xfrm>
            <a:off x="0" y="839750"/>
            <a:ext cx="12619801" cy="1236600"/>
          </a:xfrm>
          <a:prstGeom prst="rect">
            <a:avLst/>
          </a:prstGeom>
          <a:solidFill>
            <a:srgbClr val="FF26B9"/>
          </a:solidFill>
          <a:ln cap="flat" cmpd="sng" w="9525">
            <a:solidFill>
              <a:srgbClr val="FF26B9"/>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p37"/>
          <p:cNvSpPr txBox="1"/>
          <p:nvPr/>
        </p:nvSpPr>
        <p:spPr>
          <a:xfrm>
            <a:off x="723100" y="839750"/>
            <a:ext cx="11896800" cy="12366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8000"/>
              <a:buFont typeface="Arial"/>
              <a:buNone/>
            </a:pPr>
            <a:r>
              <a:rPr b="1" i="1" lang="en-US" sz="8000" u="none" cap="none" strike="noStrike">
                <a:solidFill>
                  <a:srgbClr val="FFFFFF"/>
                </a:solidFill>
                <a:latin typeface="Oswald"/>
                <a:ea typeface="Oswald"/>
                <a:cs typeface="Oswald"/>
                <a:sym typeface="Oswald"/>
              </a:rPr>
              <a:t>BUILD ON EXISTING DATA</a:t>
            </a:r>
            <a:endParaRPr b="1" i="1" sz="8000" u="none" cap="none" strike="noStrike">
              <a:solidFill>
                <a:srgbClr val="FFFFFF"/>
              </a:solidFill>
              <a:latin typeface="Oswald"/>
              <a:ea typeface="Oswald"/>
              <a:cs typeface="Oswald"/>
              <a:sym typeface="Oswa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4" name="Shape 294"/>
        <p:cNvGrpSpPr/>
        <p:nvPr/>
      </p:nvGrpSpPr>
      <p:grpSpPr>
        <a:xfrm>
          <a:off x="0" y="0"/>
          <a:ext cx="0" cy="0"/>
          <a:chOff x="0" y="0"/>
          <a:chExt cx="0" cy="0"/>
        </a:xfrm>
      </p:grpSpPr>
      <p:pic>
        <p:nvPicPr>
          <p:cNvPr id="295" name="Google Shape;295;p38"/>
          <p:cNvPicPr preferRelativeResize="0"/>
          <p:nvPr/>
        </p:nvPicPr>
        <p:blipFill rotWithShape="1">
          <a:blip r:embed="rId3">
            <a:alphaModFix/>
          </a:blip>
          <a:srcRect b="0" l="0" r="0" t="0"/>
          <a:stretch/>
        </p:blipFill>
        <p:spPr>
          <a:xfrm>
            <a:off x="0" y="0"/>
            <a:ext cx="18506340" cy="10403647"/>
          </a:xfrm>
          <a:prstGeom prst="rect">
            <a:avLst/>
          </a:prstGeom>
          <a:noFill/>
          <a:ln>
            <a:noFill/>
          </a:ln>
        </p:spPr>
      </p:pic>
      <p:sp>
        <p:nvSpPr>
          <p:cNvPr id="296" name="Google Shape;296;p38"/>
          <p:cNvSpPr/>
          <p:nvPr/>
        </p:nvSpPr>
        <p:spPr>
          <a:xfrm>
            <a:off x="3615600" y="13500"/>
            <a:ext cx="2612400" cy="10403400"/>
          </a:xfrm>
          <a:prstGeom prst="rect">
            <a:avLst/>
          </a:prstGeom>
          <a:solidFill>
            <a:srgbClr val="303465"/>
          </a:solidFill>
          <a:ln cap="flat" cmpd="sng" w="9525">
            <a:solidFill>
              <a:srgbClr val="303465"/>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p38"/>
          <p:cNvSpPr txBox="1"/>
          <p:nvPr/>
        </p:nvSpPr>
        <p:spPr>
          <a:xfrm>
            <a:off x="4572000" y="2751025"/>
            <a:ext cx="13506000" cy="7302600"/>
          </a:xfrm>
          <a:prstGeom prst="rect">
            <a:avLst/>
          </a:prstGeom>
          <a:noFill/>
          <a:ln>
            <a:noFill/>
          </a:ln>
        </p:spPr>
        <p:txBody>
          <a:bodyPr anchorCtr="0" anchor="t" bIns="182850" lIns="182850" spcFirstLastPara="1" rIns="182850" wrap="square" tIns="182850">
            <a:noAutofit/>
          </a:bodyPr>
          <a:lstStyle/>
          <a:p>
            <a:pPr indent="-419100" lvl="0" marL="457200" marR="0" rtl="0" algn="l">
              <a:lnSpc>
                <a:spcPct val="115000"/>
              </a:lnSpc>
              <a:spcBef>
                <a:spcPts val="0"/>
              </a:spcBef>
              <a:spcAft>
                <a:spcPts val="0"/>
              </a:spcAft>
              <a:buClr>
                <a:srgbClr val="FFFFFF"/>
              </a:buClr>
              <a:buSzPts val="3000"/>
              <a:buFont typeface="Montserrat SemiBold"/>
              <a:buChar char="●"/>
            </a:pPr>
            <a:r>
              <a:rPr b="0" i="0" lang="en-US" sz="3000" u="none" cap="none" strike="noStrike">
                <a:solidFill>
                  <a:srgbClr val="FFFFFF"/>
                </a:solidFill>
                <a:latin typeface="Montserrat SemiBold"/>
                <a:ea typeface="Montserrat SemiBold"/>
                <a:cs typeface="Montserrat SemiBold"/>
                <a:sym typeface="Montserrat SemiBold"/>
              </a:rPr>
              <a:t>What is the state of having access to equipment repaired?</a:t>
            </a:r>
            <a:endParaRPr b="0" i="0" sz="3000" u="none" cap="none" strike="noStrike">
              <a:solidFill>
                <a:srgbClr val="FFFFFF"/>
              </a:solidFill>
              <a:latin typeface="Montserrat SemiBold"/>
              <a:ea typeface="Montserrat SemiBold"/>
              <a:cs typeface="Montserrat SemiBold"/>
              <a:sym typeface="Montserrat SemiBold"/>
            </a:endParaRPr>
          </a:p>
          <a:p>
            <a:pPr indent="-419100" lvl="0" marL="457200" marR="0" rtl="0" algn="l">
              <a:lnSpc>
                <a:spcPct val="115000"/>
              </a:lnSpc>
              <a:spcBef>
                <a:spcPts val="2000"/>
              </a:spcBef>
              <a:spcAft>
                <a:spcPts val="0"/>
              </a:spcAft>
              <a:buClr>
                <a:srgbClr val="FFFFFF"/>
              </a:buClr>
              <a:buSzPts val="3000"/>
              <a:buFont typeface="Montserrat SemiBold"/>
              <a:buChar char="●"/>
            </a:pPr>
            <a:r>
              <a:rPr b="0" i="0" lang="en-US" sz="3000" u="none" cap="none" strike="noStrike">
                <a:solidFill>
                  <a:srgbClr val="FFFFFF"/>
                </a:solidFill>
                <a:latin typeface="Montserrat SemiBold"/>
                <a:ea typeface="Montserrat SemiBold"/>
                <a:cs typeface="Montserrat SemiBold"/>
                <a:sym typeface="Montserrat SemiBold"/>
              </a:rPr>
              <a:t>Who’s doing repairs now? How does throwing more people into that pool help?</a:t>
            </a:r>
            <a:endParaRPr b="0" i="0" sz="3000" u="none" cap="none" strike="noStrike">
              <a:solidFill>
                <a:srgbClr val="FFFFFF"/>
              </a:solidFill>
              <a:latin typeface="Montserrat SemiBold"/>
              <a:ea typeface="Montserrat SemiBold"/>
              <a:cs typeface="Montserrat SemiBold"/>
              <a:sym typeface="Montserrat SemiBold"/>
            </a:endParaRPr>
          </a:p>
          <a:p>
            <a:pPr indent="-419100" lvl="0" marL="457200" marR="0" rtl="0" algn="l">
              <a:lnSpc>
                <a:spcPct val="115000"/>
              </a:lnSpc>
              <a:spcBef>
                <a:spcPts val="2000"/>
              </a:spcBef>
              <a:spcAft>
                <a:spcPts val="0"/>
              </a:spcAft>
              <a:buClr>
                <a:srgbClr val="FFFFFF"/>
              </a:buClr>
              <a:buSzPts val="3000"/>
              <a:buFont typeface="Montserrat SemiBold"/>
              <a:buChar char="●"/>
            </a:pPr>
            <a:r>
              <a:rPr b="0" i="0" lang="en-US" sz="3000" u="none" cap="none" strike="noStrike">
                <a:solidFill>
                  <a:srgbClr val="FFFFFF"/>
                </a:solidFill>
                <a:latin typeface="Montserrat SemiBold"/>
                <a:ea typeface="Montserrat SemiBold"/>
                <a:cs typeface="Montserrat SemiBold"/>
                <a:sym typeface="Montserrat SemiBold"/>
              </a:rPr>
              <a:t>Do the people coming to workshop have an inhouse crew at their own institution? Are the skills usable as soon as they get back to their home institutions?</a:t>
            </a:r>
            <a:endParaRPr b="0" i="0" sz="3000" u="none" cap="none" strike="noStrike">
              <a:solidFill>
                <a:srgbClr val="FFFFFF"/>
              </a:solidFill>
              <a:latin typeface="Montserrat SemiBold"/>
              <a:ea typeface="Montserrat SemiBold"/>
              <a:cs typeface="Montserrat SemiBold"/>
              <a:sym typeface="Montserrat SemiBold"/>
            </a:endParaRPr>
          </a:p>
          <a:p>
            <a:pPr indent="-419100" lvl="0" marL="457200" marR="0" rtl="0" algn="l">
              <a:lnSpc>
                <a:spcPct val="150000"/>
              </a:lnSpc>
              <a:spcBef>
                <a:spcPts val="2000"/>
              </a:spcBef>
              <a:spcAft>
                <a:spcPts val="0"/>
              </a:spcAft>
              <a:buClr>
                <a:srgbClr val="FFFFFF"/>
              </a:buClr>
              <a:buSzPts val="3000"/>
              <a:buFont typeface="Montserrat SemiBold"/>
              <a:buChar char="●"/>
            </a:pPr>
            <a:r>
              <a:rPr b="0" i="0" lang="en-US" sz="3000" u="none" cap="none" strike="noStrike">
                <a:solidFill>
                  <a:srgbClr val="FFFFFF"/>
                </a:solidFill>
                <a:latin typeface="Montserrat SemiBold"/>
                <a:ea typeface="Montserrat SemiBold"/>
                <a:cs typeface="Montserrat SemiBold"/>
                <a:sym typeface="Montserrat SemiBold"/>
              </a:rPr>
              <a:t>Is “creating jobs” a part of this?</a:t>
            </a:r>
            <a:endParaRPr b="0" i="0" sz="3000" u="none" cap="none" strike="noStrike">
              <a:solidFill>
                <a:srgbClr val="FFFFFF"/>
              </a:solidFill>
              <a:latin typeface="Montserrat SemiBold"/>
              <a:ea typeface="Montserrat SemiBold"/>
              <a:cs typeface="Montserrat SemiBold"/>
              <a:sym typeface="Montserrat SemiBold"/>
            </a:endParaRPr>
          </a:p>
          <a:p>
            <a:pPr indent="-419100" lvl="0" marL="457200" marR="0" rtl="0" algn="l">
              <a:lnSpc>
                <a:spcPct val="114000"/>
              </a:lnSpc>
              <a:spcBef>
                <a:spcPts val="1000"/>
              </a:spcBef>
              <a:spcAft>
                <a:spcPts val="0"/>
              </a:spcAft>
              <a:buClr>
                <a:srgbClr val="FFFFFF"/>
              </a:buClr>
              <a:buSzPts val="3000"/>
              <a:buFont typeface="Montserrat SemiBold"/>
              <a:buChar char="●"/>
            </a:pPr>
            <a:r>
              <a:rPr b="0" i="0" lang="en-US" sz="3000" u="none" cap="none" strike="noStrike">
                <a:solidFill>
                  <a:srgbClr val="FFFFFF"/>
                </a:solidFill>
                <a:latin typeface="Montserrat SemiBold"/>
                <a:ea typeface="Montserrat SemiBold"/>
                <a:cs typeface="Montserrat SemiBold"/>
                <a:sym typeface="Montserrat SemiBold"/>
              </a:rPr>
              <a:t>Who is the target audience (ex. early career, late period librarian, student, technician, etc.)?</a:t>
            </a:r>
            <a:endParaRPr b="0" i="0" sz="3000" u="none" cap="none" strike="noStrike">
              <a:solidFill>
                <a:srgbClr val="FFFFFF"/>
              </a:solidFill>
              <a:latin typeface="Montserrat SemiBold"/>
              <a:ea typeface="Montserrat SemiBold"/>
              <a:cs typeface="Montserrat SemiBold"/>
              <a:sym typeface="Montserrat SemiBold"/>
            </a:endParaRPr>
          </a:p>
          <a:p>
            <a:pPr indent="-419100" lvl="0" marL="457200" marR="0" rtl="0" algn="l">
              <a:lnSpc>
                <a:spcPct val="150000"/>
              </a:lnSpc>
              <a:spcBef>
                <a:spcPts val="2000"/>
              </a:spcBef>
              <a:spcAft>
                <a:spcPts val="0"/>
              </a:spcAft>
              <a:buClr>
                <a:srgbClr val="FFFFFF"/>
              </a:buClr>
              <a:buSzPts val="3000"/>
              <a:buFont typeface="Montserrat SemiBold"/>
              <a:buChar char="●"/>
            </a:pPr>
            <a:r>
              <a:rPr b="0" i="0" lang="en-US" sz="3000" u="none" cap="none" strike="noStrike">
                <a:solidFill>
                  <a:srgbClr val="FFFFFF"/>
                </a:solidFill>
                <a:latin typeface="Montserrat SemiBold"/>
                <a:ea typeface="Montserrat SemiBold"/>
                <a:cs typeface="Montserrat SemiBold"/>
                <a:sym typeface="Montserrat SemiBold"/>
              </a:rPr>
              <a:t>What are the tangible ways this helps AV archives?</a:t>
            </a:r>
            <a:endParaRPr b="0" i="0" sz="3000" u="none" cap="none" strike="noStrike">
              <a:solidFill>
                <a:srgbClr val="FFFFFF"/>
              </a:solidFill>
              <a:latin typeface="Montserrat SemiBold"/>
              <a:ea typeface="Montserrat SemiBold"/>
              <a:cs typeface="Montserrat SemiBold"/>
              <a:sym typeface="Montserrat SemiBold"/>
            </a:endParaRPr>
          </a:p>
        </p:txBody>
      </p:sp>
      <p:sp>
        <p:nvSpPr>
          <p:cNvPr id="298" name="Google Shape;298;p38"/>
          <p:cNvSpPr/>
          <p:nvPr/>
        </p:nvSpPr>
        <p:spPr>
          <a:xfrm>
            <a:off x="0" y="839750"/>
            <a:ext cx="12619801" cy="1236600"/>
          </a:xfrm>
          <a:prstGeom prst="rect">
            <a:avLst/>
          </a:prstGeom>
          <a:solidFill>
            <a:srgbClr val="FF26B9"/>
          </a:solidFill>
          <a:ln cap="flat" cmpd="sng" w="9525">
            <a:solidFill>
              <a:srgbClr val="FF26B9"/>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p38"/>
          <p:cNvSpPr txBox="1"/>
          <p:nvPr/>
        </p:nvSpPr>
        <p:spPr>
          <a:xfrm>
            <a:off x="1104100" y="886640"/>
            <a:ext cx="12619801" cy="1236600"/>
          </a:xfrm>
          <a:prstGeom prst="rect">
            <a:avLst/>
          </a:prstGeom>
          <a:noFill/>
          <a:ln>
            <a:noFill/>
          </a:ln>
        </p:spPr>
        <p:txBody>
          <a:bodyPr anchorCtr="0" anchor="ctr" bIns="182850" lIns="182850" spcFirstLastPara="1" rIns="182850" wrap="square" tIns="182850">
            <a:noAutofit/>
          </a:bodyPr>
          <a:lstStyle/>
          <a:p>
            <a:pPr indent="0" lvl="0" marL="0" marR="0" rtl="0" algn="l">
              <a:lnSpc>
                <a:spcPct val="115000"/>
              </a:lnSpc>
              <a:spcBef>
                <a:spcPts val="0"/>
              </a:spcBef>
              <a:spcAft>
                <a:spcPts val="0"/>
              </a:spcAft>
              <a:buClr>
                <a:srgbClr val="000000"/>
              </a:buClr>
              <a:buSzPts val="8000"/>
              <a:buFont typeface="Arial"/>
              <a:buNone/>
            </a:pPr>
            <a:r>
              <a:rPr b="1" i="1" lang="en-US" sz="8000" u="none" cap="none" strike="noStrike">
                <a:solidFill>
                  <a:srgbClr val="FFFFFF"/>
                </a:solidFill>
                <a:latin typeface="Oswald"/>
                <a:ea typeface="Oswald"/>
                <a:cs typeface="Oswald"/>
                <a:sym typeface="Oswald"/>
              </a:rPr>
              <a:t>RESPOND TO FEEDBACK</a:t>
            </a:r>
            <a:endParaRPr b="1" i="1" sz="8000" u="none" cap="none" strike="noStrike">
              <a:solidFill>
                <a:srgbClr val="FFFFFF"/>
              </a:solidFill>
              <a:latin typeface="Oswald"/>
              <a:ea typeface="Oswald"/>
              <a:cs typeface="Oswald"/>
              <a:sym typeface="Oswa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303" name="Shape 303"/>
        <p:cNvGrpSpPr/>
        <p:nvPr/>
      </p:nvGrpSpPr>
      <p:grpSpPr>
        <a:xfrm>
          <a:off x="0" y="0"/>
          <a:ext cx="0" cy="0"/>
          <a:chOff x="0" y="0"/>
          <a:chExt cx="0" cy="0"/>
        </a:xfrm>
      </p:grpSpPr>
      <p:sp>
        <p:nvSpPr>
          <p:cNvPr id="304" name="Google Shape;304;p39"/>
          <p:cNvSpPr txBox="1"/>
          <p:nvPr/>
        </p:nvSpPr>
        <p:spPr>
          <a:xfrm>
            <a:off x="8262825" y="4651500"/>
            <a:ext cx="10466400" cy="595410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000000"/>
              </a:buClr>
              <a:buSzPts val="2210"/>
              <a:buFont typeface="Arial"/>
              <a:buNone/>
            </a:pPr>
            <a:r>
              <a:rPr b="1" i="0" lang="en-US" sz="2210" u="none" cap="none" strike="noStrike">
                <a:solidFill>
                  <a:srgbClr val="FF26B9"/>
                </a:solidFill>
                <a:latin typeface="Montserrat"/>
                <a:ea typeface="Montserrat"/>
                <a:cs typeface="Montserrat"/>
                <a:sym typeface="Montserrat"/>
              </a:rPr>
              <a:t>101100011110101111110111100001010100101111010101101101000101101100110010011101010111001000001100100101111110111111101011100100111011010001000010000000111001011101100011110101111110111100001010100101111010101101101000101101100110010011101010111001000001100100101111110111111101011100100111011010001000010000000111001011101100011110101111110111100001010100101111010101110110001111010111111011110000101010010111101101100011110101111110111100001010100101111010101101101000101101100110010011101010111001000001100100101111110111111101011100100111011010001000010000000111001011101100011110101111110111100001010100101111010101101101000101101100110010011101010111001000001100100101111110111111101011100100111011010001000010000000111001011101100011110101111110111100001010100101111010101110110001111010111111011110000101010010111101010110001111010111111011110000101010010111101010110110100010110110011001001110101011100100000110010010111111011111110101110010011101101000100001000000011100101110110001111010111111011110000101010010111101010110110100010110110011001001110101011100100000110010010111111011111110101110010011101101000100001000000011100101110110001111010111111011110000101010010111101010111011000111101011111101111000010101001011110100</a:t>
            </a:r>
            <a:endParaRPr b="1" i="0" sz="1400" u="none" cap="none" strike="noStrike">
              <a:solidFill>
                <a:srgbClr val="FF26B9"/>
              </a:solidFill>
              <a:latin typeface="Arial"/>
              <a:ea typeface="Arial"/>
              <a:cs typeface="Arial"/>
              <a:sym typeface="Arial"/>
            </a:endParaRPr>
          </a:p>
        </p:txBody>
      </p:sp>
      <p:sp>
        <p:nvSpPr>
          <p:cNvPr id="305" name="Google Shape;305;p39"/>
          <p:cNvSpPr txBox="1"/>
          <p:nvPr/>
        </p:nvSpPr>
        <p:spPr>
          <a:xfrm>
            <a:off x="-290621" y="7736002"/>
            <a:ext cx="7205400" cy="467430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000000"/>
              </a:buClr>
              <a:buSzPts val="2210"/>
              <a:buFont typeface="Arial"/>
              <a:buNone/>
            </a:pPr>
            <a:r>
              <a:rPr b="1" i="0" lang="en-US" sz="2210" u="none" cap="none" strike="noStrike">
                <a:solidFill>
                  <a:srgbClr val="FF26B9"/>
                </a:solidFill>
                <a:latin typeface="Montserrat"/>
                <a:ea typeface="Montserrat"/>
                <a:cs typeface="Montserrat"/>
                <a:sym typeface="Montserrat"/>
              </a:rPr>
              <a:t>1011000111101011111101111000010101001011110101011011010001011011001100100111010101110010000011001001011111101111111010111001001110110100010000100000001110010111011000111101011111101111000010101001011110101011011010001011011001100100111010101110010000011001001011111101111111010111001001110110100010000100000001110010111011000111101011111101111000010101001011110101011101100011110101111110111100001010100101111010</a:t>
            </a:r>
            <a:endParaRPr b="1" i="0" sz="1400" u="none" cap="none" strike="noStrike">
              <a:solidFill>
                <a:srgbClr val="FF26B9"/>
              </a:solidFill>
              <a:latin typeface="Arial"/>
              <a:ea typeface="Arial"/>
              <a:cs typeface="Arial"/>
              <a:sym typeface="Arial"/>
            </a:endParaRPr>
          </a:p>
        </p:txBody>
      </p:sp>
      <p:sp>
        <p:nvSpPr>
          <p:cNvPr id="306" name="Google Shape;306;p39"/>
          <p:cNvSpPr/>
          <p:nvPr/>
        </p:nvSpPr>
        <p:spPr>
          <a:xfrm>
            <a:off x="1028700" y="6392602"/>
            <a:ext cx="5143500" cy="6904200"/>
          </a:xfrm>
          <a:prstGeom prst="rect">
            <a:avLst/>
          </a:prstGeom>
          <a:solidFill>
            <a:srgbClr val="30346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81D1F"/>
              </a:solidFill>
              <a:latin typeface="Arial"/>
              <a:ea typeface="Arial"/>
              <a:cs typeface="Arial"/>
              <a:sym typeface="Arial"/>
            </a:endParaRPr>
          </a:p>
        </p:txBody>
      </p:sp>
      <p:sp>
        <p:nvSpPr>
          <p:cNvPr id="307" name="Google Shape;307;p39"/>
          <p:cNvSpPr/>
          <p:nvPr/>
        </p:nvSpPr>
        <p:spPr>
          <a:xfrm>
            <a:off x="6572250" y="3963703"/>
            <a:ext cx="5143500" cy="8609400"/>
          </a:xfrm>
          <a:prstGeom prst="rect">
            <a:avLst/>
          </a:prstGeom>
          <a:solidFill>
            <a:srgbClr val="30346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39"/>
          <p:cNvSpPr/>
          <p:nvPr/>
        </p:nvSpPr>
        <p:spPr>
          <a:xfrm>
            <a:off x="12115800" y="1657175"/>
            <a:ext cx="5143500" cy="10915500"/>
          </a:xfrm>
          <a:prstGeom prst="rect">
            <a:avLst/>
          </a:prstGeom>
          <a:solidFill>
            <a:srgbClr val="30346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39"/>
          <p:cNvSpPr txBox="1"/>
          <p:nvPr/>
        </p:nvSpPr>
        <p:spPr>
          <a:xfrm>
            <a:off x="1596902" y="7204596"/>
            <a:ext cx="4007100" cy="10320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3000"/>
              <a:buFont typeface="Arial"/>
              <a:buNone/>
            </a:pPr>
            <a:r>
              <a:rPr b="0" i="0" lang="en-US" sz="3000" u="none" cap="none" strike="noStrike">
                <a:solidFill>
                  <a:srgbClr val="FFFFFF"/>
                </a:solidFill>
                <a:latin typeface="Montserrat SemiBold"/>
                <a:ea typeface="Montserrat SemiBold"/>
                <a:cs typeface="Montserrat SemiBold"/>
                <a:sym typeface="Montserrat SemiBold"/>
              </a:rPr>
              <a:t>FORMAT SPECIFIC PRESERVATION</a:t>
            </a:r>
            <a:endParaRPr b="0" i="0" sz="3000" u="none" cap="none" strike="noStrike">
              <a:solidFill>
                <a:srgbClr val="FFFFFF"/>
              </a:solidFill>
              <a:latin typeface="Montserrat SemiBold"/>
              <a:ea typeface="Montserrat SemiBold"/>
              <a:cs typeface="Montserrat SemiBold"/>
              <a:sym typeface="Montserrat SemiBold"/>
            </a:endParaRPr>
          </a:p>
          <a:p>
            <a:pPr indent="0" lvl="0" marL="0" marR="0" rtl="0" algn="ctr">
              <a:lnSpc>
                <a:spcPct val="140000"/>
              </a:lnSpc>
              <a:spcBef>
                <a:spcPts val="0"/>
              </a:spcBef>
              <a:spcAft>
                <a:spcPts val="0"/>
              </a:spcAft>
              <a:buClr>
                <a:srgbClr val="000000"/>
              </a:buClr>
              <a:buSzPts val="3000"/>
              <a:buFont typeface="Arial"/>
              <a:buNone/>
            </a:pPr>
            <a:r>
              <a:rPr b="0" i="0" lang="en-US" sz="3000" u="none" cap="none" strike="noStrike">
                <a:solidFill>
                  <a:srgbClr val="FFFFFF"/>
                </a:solidFill>
                <a:latin typeface="Montserrat ExtraBold"/>
                <a:ea typeface="Montserrat ExtraBold"/>
                <a:cs typeface="Montserrat ExtraBold"/>
                <a:sym typeface="Montserrat ExtraBold"/>
              </a:rPr>
              <a:t>PRIORITIES </a:t>
            </a:r>
            <a:r>
              <a:rPr b="0" i="0" lang="en-US" sz="3000" u="none" cap="none" strike="noStrike">
                <a:solidFill>
                  <a:srgbClr val="FFFFFF"/>
                </a:solidFill>
                <a:latin typeface="Montserrat SemiBold"/>
                <a:ea typeface="Montserrat SemiBold"/>
                <a:cs typeface="Montserrat SemiBold"/>
                <a:sym typeface="Montserrat SemiBold"/>
              </a:rPr>
              <a:t>AND TRENDS</a:t>
            </a:r>
            <a:endParaRPr b="0" i="0" sz="3000" u="none" cap="none" strike="noStrike">
              <a:solidFill>
                <a:srgbClr val="FFFFFF"/>
              </a:solidFill>
              <a:latin typeface="Montserrat SemiBold"/>
              <a:ea typeface="Montserrat SemiBold"/>
              <a:cs typeface="Montserrat SemiBold"/>
              <a:sym typeface="Montserrat SemiBold"/>
            </a:endParaRPr>
          </a:p>
        </p:txBody>
      </p:sp>
      <p:sp>
        <p:nvSpPr>
          <p:cNvPr id="310" name="Google Shape;310;p39"/>
          <p:cNvSpPr txBox="1"/>
          <p:nvPr/>
        </p:nvSpPr>
        <p:spPr>
          <a:xfrm>
            <a:off x="7140502" y="4651503"/>
            <a:ext cx="4007100" cy="5028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3000"/>
              <a:buFont typeface="Arial"/>
              <a:buNone/>
            </a:pPr>
            <a:r>
              <a:rPr b="0" i="0" lang="en-US" sz="3000" u="none" cap="none" strike="noStrike">
                <a:solidFill>
                  <a:srgbClr val="FFFFFF"/>
                </a:solidFill>
                <a:latin typeface="Montserrat ExtraBold"/>
                <a:ea typeface="Montserrat ExtraBold"/>
                <a:cs typeface="Montserrat ExtraBold"/>
                <a:sym typeface="Montserrat ExtraBold"/>
              </a:rPr>
              <a:t>STRATEGICALLY MATCH </a:t>
            </a:r>
            <a:r>
              <a:rPr b="0" i="0" lang="en-US" sz="3000" u="none" cap="none" strike="noStrike">
                <a:solidFill>
                  <a:srgbClr val="FFFFFF"/>
                </a:solidFill>
                <a:latin typeface="Montserrat SemiBold"/>
                <a:ea typeface="Montserrat SemiBold"/>
                <a:cs typeface="Montserrat SemiBold"/>
                <a:sym typeface="Montserrat SemiBold"/>
              </a:rPr>
              <a:t>RESOURCES, SKILLS AND NEEDS</a:t>
            </a:r>
            <a:endParaRPr b="0" i="0" sz="3000" u="none" cap="none" strike="noStrike">
              <a:solidFill>
                <a:srgbClr val="FFFFFF"/>
              </a:solidFill>
              <a:latin typeface="Montserrat SemiBold"/>
              <a:ea typeface="Montserrat SemiBold"/>
              <a:cs typeface="Montserrat SemiBold"/>
              <a:sym typeface="Montserrat SemiBold"/>
            </a:endParaRPr>
          </a:p>
        </p:txBody>
      </p:sp>
      <p:sp>
        <p:nvSpPr>
          <p:cNvPr id="311" name="Google Shape;311;p39"/>
          <p:cNvSpPr txBox="1"/>
          <p:nvPr/>
        </p:nvSpPr>
        <p:spPr>
          <a:xfrm>
            <a:off x="12684002" y="2042441"/>
            <a:ext cx="4007100" cy="10320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rgbClr val="000000"/>
              </a:buClr>
              <a:buSzPts val="3000"/>
              <a:buFont typeface="Arial"/>
              <a:buNone/>
            </a:pPr>
            <a:r>
              <a:rPr b="0" i="0" lang="en-US" sz="3000" u="none" cap="none" strike="noStrike">
                <a:solidFill>
                  <a:srgbClr val="FFFFFF"/>
                </a:solidFill>
                <a:latin typeface="Montserrat SemiBold"/>
                <a:ea typeface="Montserrat SemiBold"/>
                <a:cs typeface="Montserrat SemiBold"/>
                <a:sym typeface="Montserrat SemiBold"/>
              </a:rPr>
              <a:t>USE IDENTIFIED SKILLS, CASE STUDY MODELS AND POTENTIAL PLATFORMS </a:t>
            </a:r>
            <a:r>
              <a:rPr b="0" i="0" lang="en-US" sz="3000" u="none" cap="none" strike="noStrike">
                <a:solidFill>
                  <a:srgbClr val="FFFFFF"/>
                </a:solidFill>
                <a:latin typeface="Montserrat ExtraBold"/>
                <a:ea typeface="Montserrat ExtraBold"/>
                <a:cs typeface="Montserrat ExtraBold"/>
                <a:sym typeface="Montserrat ExtraBold"/>
              </a:rPr>
              <a:t>MODULARLY</a:t>
            </a:r>
            <a:endParaRPr b="0" i="0" sz="1400" u="none" cap="none" strike="noStrike">
              <a:solidFill>
                <a:srgbClr val="FFFFFF"/>
              </a:solidFill>
              <a:latin typeface="Montserrat ExtraBold"/>
              <a:ea typeface="Montserrat ExtraBold"/>
              <a:cs typeface="Montserrat ExtraBold"/>
              <a:sym typeface="Montserrat ExtraBold"/>
            </a:endParaRPr>
          </a:p>
        </p:txBody>
      </p:sp>
      <p:sp>
        <p:nvSpPr>
          <p:cNvPr id="312" name="Google Shape;312;p39"/>
          <p:cNvSpPr txBox="1"/>
          <p:nvPr/>
        </p:nvSpPr>
        <p:spPr>
          <a:xfrm>
            <a:off x="1000550" y="4033500"/>
            <a:ext cx="5143500" cy="173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13" name="Google Shape;313;p39"/>
          <p:cNvSpPr txBox="1"/>
          <p:nvPr/>
        </p:nvSpPr>
        <p:spPr>
          <a:xfrm>
            <a:off x="1028800" y="5254800"/>
            <a:ext cx="5143500" cy="12507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0" i="0" lang="en-US" sz="7200" u="none" cap="none" strike="noStrike">
                <a:solidFill>
                  <a:srgbClr val="000000"/>
                </a:solidFill>
                <a:latin typeface="Calibri"/>
                <a:ea typeface="Calibri"/>
                <a:cs typeface="Calibri"/>
                <a:sym typeface="Calibri"/>
              </a:rPr>
              <a:t>📼 </a:t>
            </a:r>
            <a:r>
              <a:rPr b="0" i="0" lang="en-US" sz="7200" u="none" cap="none" strike="noStrike">
                <a:solidFill>
                  <a:schemeClr val="dk1"/>
                </a:solidFill>
                <a:latin typeface="Arial"/>
                <a:ea typeface="Arial"/>
                <a:cs typeface="Arial"/>
                <a:sym typeface="Arial"/>
              </a:rPr>
              <a:t>📽 </a:t>
            </a:r>
            <a:r>
              <a:rPr b="0" i="0" lang="en-US" sz="7200" u="none" cap="none" strike="noStrike">
                <a:solidFill>
                  <a:srgbClr val="000000"/>
                </a:solidFill>
                <a:latin typeface="Calibri"/>
                <a:ea typeface="Calibri"/>
                <a:cs typeface="Calibri"/>
                <a:sym typeface="Calibri"/>
              </a:rPr>
              <a:t>📀</a:t>
            </a:r>
            <a:endParaRPr b="0" i="0" sz="7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14" name="Google Shape;314;p39"/>
          <p:cNvSpPr txBox="1"/>
          <p:nvPr/>
        </p:nvSpPr>
        <p:spPr>
          <a:xfrm>
            <a:off x="12131775" y="496350"/>
            <a:ext cx="5143500" cy="12507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0" i="0" lang="en-US" sz="7200" u="none" cap="none" strike="noStrike">
                <a:solidFill>
                  <a:schemeClr val="dk1"/>
                </a:solidFill>
                <a:latin typeface="Arial"/>
                <a:ea typeface="Arial"/>
                <a:cs typeface="Arial"/>
                <a:sym typeface="Arial"/>
              </a:rPr>
              <a:t>🧠 🔍 👀 </a:t>
            </a:r>
            <a:endParaRPr b="0" i="0" sz="7200" u="none" cap="none" strike="noStrike">
              <a:solidFill>
                <a:srgbClr val="000000"/>
              </a:solidFill>
              <a:latin typeface="Calibri"/>
              <a:ea typeface="Calibri"/>
              <a:cs typeface="Calibri"/>
              <a:sym typeface="Calibri"/>
            </a:endParaRPr>
          </a:p>
        </p:txBody>
      </p:sp>
      <p:sp>
        <p:nvSpPr>
          <p:cNvPr id="315" name="Google Shape;315;p39"/>
          <p:cNvSpPr txBox="1"/>
          <p:nvPr/>
        </p:nvSpPr>
        <p:spPr>
          <a:xfrm>
            <a:off x="6472375" y="2774925"/>
            <a:ext cx="5143500" cy="12507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0" i="0" lang="en-US" sz="7200" u="none" cap="none" strike="noStrike">
                <a:solidFill>
                  <a:schemeClr val="dk1"/>
                </a:solidFill>
                <a:latin typeface="Arial"/>
                <a:ea typeface="Arial"/>
                <a:cs typeface="Arial"/>
                <a:sym typeface="Arial"/>
              </a:rPr>
              <a:t>💕🌎</a:t>
            </a:r>
            <a:endParaRPr b="0" i="0" sz="7200" u="none" cap="none" strike="noStrike">
              <a:solidFill>
                <a:srgbClr val="000000"/>
              </a:solidFill>
              <a:latin typeface="Calibri"/>
              <a:ea typeface="Calibri"/>
              <a:cs typeface="Calibri"/>
              <a:sym typeface="Calibri"/>
            </a:endParaRPr>
          </a:p>
        </p:txBody>
      </p:sp>
      <p:sp>
        <p:nvSpPr>
          <p:cNvPr id="316" name="Google Shape;316;p39"/>
          <p:cNvSpPr txBox="1"/>
          <p:nvPr/>
        </p:nvSpPr>
        <p:spPr>
          <a:xfrm>
            <a:off x="570700" y="992150"/>
            <a:ext cx="10701038" cy="1236600"/>
          </a:xfrm>
          <a:prstGeom prst="rect">
            <a:avLst/>
          </a:prstGeom>
          <a:noFill/>
          <a:ln>
            <a:noFill/>
          </a:ln>
        </p:spPr>
        <p:txBody>
          <a:bodyPr anchorCtr="0" anchor="ctr" bIns="182850" lIns="182850" spcFirstLastPara="1" rIns="182850" wrap="square" tIns="182850">
            <a:noAutofit/>
          </a:bodyPr>
          <a:lstStyle/>
          <a:p>
            <a:pPr indent="0" lvl="0" marL="0" marR="0" rtl="0" algn="l">
              <a:lnSpc>
                <a:spcPct val="115000"/>
              </a:lnSpc>
              <a:spcBef>
                <a:spcPts val="0"/>
              </a:spcBef>
              <a:spcAft>
                <a:spcPts val="0"/>
              </a:spcAft>
              <a:buClr>
                <a:srgbClr val="000000"/>
              </a:buClr>
              <a:buSzPts val="9000"/>
              <a:buFont typeface="Arial"/>
              <a:buNone/>
            </a:pPr>
            <a:r>
              <a:rPr b="1" i="1" lang="en-US" sz="9000" u="none" cap="none" strike="noStrike">
                <a:solidFill>
                  <a:srgbClr val="FF26B9"/>
                </a:solidFill>
                <a:latin typeface="Oswald"/>
                <a:ea typeface="Oswald"/>
                <a:cs typeface="Oswald"/>
                <a:sym typeface="Oswald"/>
              </a:rPr>
              <a:t>POSSIBLE OUTCOMES</a:t>
            </a:r>
            <a:endParaRPr b="1" i="1" sz="9000" u="none" cap="none" strike="noStrike">
              <a:solidFill>
                <a:srgbClr val="FF26B9"/>
              </a:solidFill>
              <a:latin typeface="Oswald"/>
              <a:ea typeface="Oswald"/>
              <a:cs typeface="Oswald"/>
              <a:sym typeface="Oswa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0" name="Shape 320"/>
        <p:cNvGrpSpPr/>
        <p:nvPr/>
      </p:nvGrpSpPr>
      <p:grpSpPr>
        <a:xfrm>
          <a:off x="0" y="0"/>
          <a:ext cx="0" cy="0"/>
          <a:chOff x="0" y="0"/>
          <a:chExt cx="0" cy="0"/>
        </a:xfrm>
      </p:grpSpPr>
      <p:pic>
        <p:nvPicPr>
          <p:cNvPr id="321" name="Google Shape;321;p40"/>
          <p:cNvPicPr preferRelativeResize="0"/>
          <p:nvPr/>
        </p:nvPicPr>
        <p:blipFill rotWithShape="1">
          <a:blip r:embed="rId3">
            <a:alphaModFix/>
          </a:blip>
          <a:srcRect b="0" l="0" r="0" t="0"/>
          <a:stretch/>
        </p:blipFill>
        <p:spPr>
          <a:xfrm>
            <a:off x="0" y="0"/>
            <a:ext cx="18288000" cy="10280887"/>
          </a:xfrm>
          <a:prstGeom prst="rect">
            <a:avLst/>
          </a:prstGeom>
          <a:noFill/>
          <a:ln>
            <a:noFill/>
          </a:ln>
        </p:spPr>
      </p:pic>
      <p:sp>
        <p:nvSpPr>
          <p:cNvPr id="322" name="Google Shape;322;p40"/>
          <p:cNvSpPr txBox="1"/>
          <p:nvPr/>
        </p:nvSpPr>
        <p:spPr>
          <a:xfrm>
            <a:off x="7231250" y="4923450"/>
            <a:ext cx="9073800" cy="1003200"/>
          </a:xfrm>
          <a:prstGeom prst="rect">
            <a:avLst/>
          </a:prstGeom>
          <a:noFill/>
          <a:ln>
            <a:noFill/>
          </a:ln>
        </p:spPr>
        <p:txBody>
          <a:bodyPr anchorCtr="0" anchor="t" bIns="182850" lIns="182850" spcFirstLastPara="1" rIns="182850" wrap="square" tIns="182850">
            <a:noAutofit/>
          </a:bodyPr>
          <a:lstStyle/>
          <a:p>
            <a:pPr indent="0" lvl="0" marL="0" marR="0" rtl="0" algn="l">
              <a:lnSpc>
                <a:spcPct val="115000"/>
              </a:lnSpc>
              <a:spcBef>
                <a:spcPts val="0"/>
              </a:spcBef>
              <a:spcAft>
                <a:spcPts val="0"/>
              </a:spcAft>
              <a:buClr>
                <a:srgbClr val="000000"/>
              </a:buClr>
              <a:buSzPts val="4800"/>
              <a:buFont typeface="Arial"/>
              <a:buNone/>
            </a:pPr>
            <a:r>
              <a:rPr b="0" i="0" lang="en-US" sz="4800" u="none" cap="none" strike="noStrike">
                <a:solidFill>
                  <a:srgbClr val="FFFFFF"/>
                </a:solidFill>
                <a:latin typeface="Montserrat SemiBold"/>
                <a:ea typeface="Montserrat SemiBold"/>
                <a:cs typeface="Montserrat SemiBold"/>
                <a:sym typeface="Montserrat SemiBold"/>
              </a:rPr>
              <a:t>batoth@gmail.com</a:t>
            </a:r>
            <a:endParaRPr b="0" i="0" sz="4800" u="none" cap="none" strike="noStrike">
              <a:solidFill>
                <a:srgbClr val="FFFFFF"/>
              </a:solidFill>
              <a:latin typeface="Montserrat SemiBold"/>
              <a:ea typeface="Montserrat SemiBold"/>
              <a:cs typeface="Montserrat SemiBold"/>
              <a:sym typeface="Montserrat SemiBold"/>
            </a:endParaRPr>
          </a:p>
          <a:p>
            <a:pPr indent="0" lvl="0" marL="0" marR="0" rtl="0" algn="l">
              <a:lnSpc>
                <a:spcPct val="115000"/>
              </a:lnSpc>
              <a:spcBef>
                <a:spcPts val="0"/>
              </a:spcBef>
              <a:spcAft>
                <a:spcPts val="0"/>
              </a:spcAft>
              <a:buClr>
                <a:srgbClr val="000000"/>
              </a:buClr>
              <a:buSzPts val="4800"/>
              <a:buFont typeface="Arial"/>
              <a:buNone/>
            </a:pPr>
            <a:r>
              <a:rPr b="0" i="0" lang="en-US" sz="4800" u="none" cap="none" strike="noStrike">
                <a:solidFill>
                  <a:srgbClr val="FFFFFF"/>
                </a:solidFill>
                <a:latin typeface="Montserrat SemiBold"/>
                <a:ea typeface="Montserrat SemiBold"/>
                <a:cs typeface="Montserrat SemiBold"/>
                <a:sym typeface="Montserrat SemiBold"/>
              </a:rPr>
              <a:t>@brianna_toth_</a:t>
            </a:r>
            <a:endParaRPr b="0" i="0" sz="4800" u="none" cap="none" strike="noStrike">
              <a:solidFill>
                <a:srgbClr val="FFFFFF"/>
              </a:solidFill>
              <a:latin typeface="Montserrat SemiBold"/>
              <a:ea typeface="Montserrat SemiBold"/>
              <a:cs typeface="Montserrat SemiBold"/>
              <a:sym typeface="Montserrat SemiBold"/>
            </a:endParaRPr>
          </a:p>
          <a:p>
            <a:pPr indent="0" lvl="0" marL="0" marR="0" rtl="0" algn="l">
              <a:lnSpc>
                <a:spcPct val="115000"/>
              </a:lnSpc>
              <a:spcBef>
                <a:spcPts val="0"/>
              </a:spcBef>
              <a:spcAft>
                <a:spcPts val="0"/>
              </a:spcAft>
              <a:buClr>
                <a:srgbClr val="000000"/>
              </a:buClr>
              <a:buSzPts val="4800"/>
              <a:buFont typeface="Arial"/>
              <a:buNone/>
            </a:pPr>
            <a:r>
              <a:rPr b="0" i="0" lang="en-US" sz="4800" u="none" cap="none" strike="noStrike">
                <a:solidFill>
                  <a:srgbClr val="FFFFFF"/>
                </a:solidFill>
                <a:latin typeface="Montserrat SemiBold"/>
                <a:ea typeface="Montserrat SemiBold"/>
                <a:cs typeface="Montserrat SemiBold"/>
                <a:sym typeface="Montserrat SemiBold"/>
              </a:rPr>
              <a:t>www.brianna-toth.com</a:t>
            </a:r>
            <a:endParaRPr b="0" i="0" sz="4800" u="none" cap="none" strike="noStrike">
              <a:solidFill>
                <a:srgbClr val="FFFFFF"/>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6000"/>
              <a:buFont typeface="Arial"/>
              <a:buNone/>
            </a:pPr>
            <a:r>
              <a:t/>
            </a:r>
            <a:endParaRPr b="0" i="0" sz="6000" u="none" cap="none" strike="noStrike">
              <a:solidFill>
                <a:srgbClr val="FFFFFF"/>
              </a:solidFill>
              <a:latin typeface="Oswald"/>
              <a:ea typeface="Oswald"/>
              <a:cs typeface="Oswald"/>
              <a:sym typeface="Oswa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 name="Shape 100"/>
        <p:cNvGrpSpPr/>
        <p:nvPr/>
      </p:nvGrpSpPr>
      <p:grpSpPr>
        <a:xfrm>
          <a:off x="0" y="0"/>
          <a:ext cx="0" cy="0"/>
          <a:chOff x="0" y="0"/>
          <a:chExt cx="0" cy="0"/>
        </a:xfrm>
      </p:grpSpPr>
      <p:pic>
        <p:nvPicPr>
          <p:cNvPr id="101" name="Google Shape;101;p16"/>
          <p:cNvPicPr preferRelativeResize="0"/>
          <p:nvPr/>
        </p:nvPicPr>
        <p:blipFill rotWithShape="1">
          <a:blip r:embed="rId3">
            <a:alphaModFix/>
          </a:blip>
          <a:srcRect b="0" l="0" r="0" t="0"/>
          <a:stretch/>
        </p:blipFill>
        <p:spPr>
          <a:xfrm>
            <a:off x="304800" y="2396347"/>
            <a:ext cx="3894050" cy="7585854"/>
          </a:xfrm>
          <a:prstGeom prst="rect">
            <a:avLst/>
          </a:prstGeom>
          <a:noFill/>
          <a:ln>
            <a:noFill/>
          </a:ln>
        </p:spPr>
      </p:pic>
      <p:pic>
        <p:nvPicPr>
          <p:cNvPr id="102" name="Google Shape;102;p16"/>
          <p:cNvPicPr preferRelativeResize="0"/>
          <p:nvPr/>
        </p:nvPicPr>
        <p:blipFill rotWithShape="1">
          <a:blip r:embed="rId4">
            <a:alphaModFix/>
          </a:blip>
          <a:srcRect b="0" l="0" r="0" t="0"/>
          <a:stretch/>
        </p:blipFill>
        <p:spPr>
          <a:xfrm>
            <a:off x="11825100" y="3717951"/>
            <a:ext cx="6088450" cy="5065599"/>
          </a:xfrm>
          <a:prstGeom prst="rect">
            <a:avLst/>
          </a:prstGeom>
          <a:noFill/>
          <a:ln>
            <a:noFill/>
          </a:ln>
        </p:spPr>
      </p:pic>
      <p:pic>
        <p:nvPicPr>
          <p:cNvPr id="103" name="Google Shape;103;p16"/>
          <p:cNvPicPr preferRelativeResize="0"/>
          <p:nvPr/>
        </p:nvPicPr>
        <p:blipFill rotWithShape="1">
          <a:blip r:embed="rId5">
            <a:alphaModFix/>
          </a:blip>
          <a:srcRect b="0" l="0" r="0" t="0"/>
          <a:stretch/>
        </p:blipFill>
        <p:spPr>
          <a:xfrm>
            <a:off x="4738775" y="6590791"/>
            <a:ext cx="3623352" cy="3602152"/>
          </a:xfrm>
          <a:prstGeom prst="rect">
            <a:avLst/>
          </a:prstGeom>
          <a:noFill/>
          <a:ln>
            <a:noFill/>
          </a:ln>
        </p:spPr>
      </p:pic>
      <p:pic>
        <p:nvPicPr>
          <p:cNvPr id="104" name="Google Shape;104;p16"/>
          <p:cNvPicPr preferRelativeResize="0"/>
          <p:nvPr/>
        </p:nvPicPr>
        <p:blipFill rotWithShape="1">
          <a:blip r:embed="rId6">
            <a:alphaModFix/>
          </a:blip>
          <a:srcRect b="0" l="0" r="0" t="0"/>
          <a:stretch/>
        </p:blipFill>
        <p:spPr>
          <a:xfrm>
            <a:off x="4738800" y="2696550"/>
            <a:ext cx="6235466" cy="3988301"/>
          </a:xfrm>
          <a:prstGeom prst="rect">
            <a:avLst/>
          </a:prstGeom>
          <a:noFill/>
          <a:ln>
            <a:noFill/>
          </a:ln>
        </p:spPr>
      </p:pic>
      <p:pic>
        <p:nvPicPr>
          <p:cNvPr id="105" name="Google Shape;105;p16"/>
          <p:cNvPicPr preferRelativeResize="0"/>
          <p:nvPr/>
        </p:nvPicPr>
        <p:blipFill rotWithShape="1">
          <a:blip r:embed="rId7">
            <a:alphaModFix/>
          </a:blip>
          <a:srcRect b="7990" l="769" r="-769" t="70093"/>
          <a:stretch/>
        </p:blipFill>
        <p:spPr>
          <a:xfrm>
            <a:off x="0" y="0"/>
            <a:ext cx="18451290" cy="2239402"/>
          </a:xfrm>
          <a:prstGeom prst="rect">
            <a:avLst/>
          </a:prstGeom>
          <a:noFill/>
          <a:ln>
            <a:noFill/>
          </a:ln>
        </p:spPr>
      </p:pic>
      <p:sp>
        <p:nvSpPr>
          <p:cNvPr id="106" name="Google Shape;106;p16"/>
          <p:cNvSpPr txBox="1"/>
          <p:nvPr/>
        </p:nvSpPr>
        <p:spPr>
          <a:xfrm>
            <a:off x="2426100" y="335775"/>
            <a:ext cx="13435800" cy="1567800"/>
          </a:xfrm>
          <a:prstGeom prst="rect">
            <a:avLst/>
          </a:prstGeom>
          <a:noFill/>
          <a:ln>
            <a:noFill/>
          </a:ln>
        </p:spPr>
        <p:txBody>
          <a:bodyPr anchorCtr="0" anchor="t" bIns="182850" lIns="182850" spcFirstLastPara="1" rIns="182850" wrap="square" tIns="182850">
            <a:noAutofit/>
          </a:bodyPr>
          <a:lstStyle/>
          <a:p>
            <a:pPr indent="0" lvl="0" marL="0" marR="0" rtl="0" algn="ctr">
              <a:lnSpc>
                <a:spcPct val="100000"/>
              </a:lnSpc>
              <a:spcBef>
                <a:spcPts val="0"/>
              </a:spcBef>
              <a:spcAft>
                <a:spcPts val="0"/>
              </a:spcAft>
              <a:buClr>
                <a:srgbClr val="000000"/>
              </a:buClr>
              <a:buSzPts val="9600"/>
              <a:buFont typeface="Arial"/>
              <a:buNone/>
            </a:pPr>
            <a:r>
              <a:rPr b="1" i="1" lang="en-US" sz="9600" u="none" cap="none" strike="noStrike">
                <a:solidFill>
                  <a:srgbClr val="FFFFFF"/>
                </a:solidFill>
                <a:latin typeface="Oswald"/>
                <a:ea typeface="Oswald"/>
                <a:cs typeface="Oswald"/>
                <a:sym typeface="Oswald"/>
              </a:rPr>
              <a:t>MAGNETIC MEDIA</a:t>
            </a:r>
            <a:endParaRPr b="1" i="1" sz="9600" u="none" cap="none" strike="noStrike">
              <a:solidFill>
                <a:srgbClr val="FFFFFF"/>
              </a:solidFill>
              <a:latin typeface="Oswald"/>
              <a:ea typeface="Oswald"/>
              <a:cs typeface="Oswald"/>
              <a:sym typeface="Oswald"/>
            </a:endParaRPr>
          </a:p>
        </p:txBody>
      </p:sp>
      <p:pic>
        <p:nvPicPr>
          <p:cNvPr id="107" name="Google Shape;107;p16"/>
          <p:cNvPicPr preferRelativeResize="0"/>
          <p:nvPr/>
        </p:nvPicPr>
        <p:blipFill rotWithShape="1">
          <a:blip r:embed="rId5">
            <a:alphaModFix/>
          </a:blip>
          <a:srcRect b="0" l="0" r="0" t="0"/>
          <a:stretch/>
        </p:blipFill>
        <p:spPr>
          <a:xfrm>
            <a:off x="8201725" y="6684841"/>
            <a:ext cx="3623352" cy="360215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pic>
        <p:nvPicPr>
          <p:cNvPr id="112" name="Google Shape;112;p17"/>
          <p:cNvPicPr preferRelativeResize="0"/>
          <p:nvPr/>
        </p:nvPicPr>
        <p:blipFill rotWithShape="1">
          <a:blip r:embed="rId3">
            <a:alphaModFix/>
          </a:blip>
          <a:srcRect b="0" l="0" r="0" t="0"/>
          <a:stretch/>
        </p:blipFill>
        <p:spPr>
          <a:xfrm>
            <a:off x="304800" y="2396347"/>
            <a:ext cx="3894050" cy="7585854"/>
          </a:xfrm>
          <a:prstGeom prst="rect">
            <a:avLst/>
          </a:prstGeom>
          <a:noFill/>
          <a:ln>
            <a:noFill/>
          </a:ln>
        </p:spPr>
      </p:pic>
      <p:pic>
        <p:nvPicPr>
          <p:cNvPr id="113" name="Google Shape;113;p17"/>
          <p:cNvPicPr preferRelativeResize="0"/>
          <p:nvPr/>
        </p:nvPicPr>
        <p:blipFill rotWithShape="1">
          <a:blip r:embed="rId4">
            <a:alphaModFix/>
          </a:blip>
          <a:srcRect b="0" l="0" r="0" t="0"/>
          <a:stretch/>
        </p:blipFill>
        <p:spPr>
          <a:xfrm>
            <a:off x="11825100" y="3717951"/>
            <a:ext cx="6088450" cy="5065599"/>
          </a:xfrm>
          <a:prstGeom prst="rect">
            <a:avLst/>
          </a:prstGeom>
          <a:noFill/>
          <a:ln>
            <a:noFill/>
          </a:ln>
        </p:spPr>
      </p:pic>
      <p:pic>
        <p:nvPicPr>
          <p:cNvPr id="114" name="Google Shape;114;p17"/>
          <p:cNvPicPr preferRelativeResize="0"/>
          <p:nvPr/>
        </p:nvPicPr>
        <p:blipFill rotWithShape="1">
          <a:blip r:embed="rId5">
            <a:alphaModFix/>
          </a:blip>
          <a:srcRect b="0" l="0" r="0" t="0"/>
          <a:stretch/>
        </p:blipFill>
        <p:spPr>
          <a:xfrm>
            <a:off x="4738775" y="6590791"/>
            <a:ext cx="3623352" cy="3602152"/>
          </a:xfrm>
          <a:prstGeom prst="rect">
            <a:avLst/>
          </a:prstGeom>
          <a:noFill/>
          <a:ln>
            <a:noFill/>
          </a:ln>
        </p:spPr>
      </p:pic>
      <p:pic>
        <p:nvPicPr>
          <p:cNvPr id="115" name="Google Shape;115;p17"/>
          <p:cNvPicPr preferRelativeResize="0"/>
          <p:nvPr/>
        </p:nvPicPr>
        <p:blipFill rotWithShape="1">
          <a:blip r:embed="rId6">
            <a:alphaModFix/>
          </a:blip>
          <a:srcRect b="0" l="0" r="0" t="0"/>
          <a:stretch/>
        </p:blipFill>
        <p:spPr>
          <a:xfrm>
            <a:off x="4738800" y="2696550"/>
            <a:ext cx="6235466" cy="3988301"/>
          </a:xfrm>
          <a:prstGeom prst="rect">
            <a:avLst/>
          </a:prstGeom>
          <a:noFill/>
          <a:ln>
            <a:noFill/>
          </a:ln>
        </p:spPr>
      </p:pic>
      <p:pic>
        <p:nvPicPr>
          <p:cNvPr id="116" name="Google Shape;116;p17"/>
          <p:cNvPicPr preferRelativeResize="0"/>
          <p:nvPr/>
        </p:nvPicPr>
        <p:blipFill rotWithShape="1">
          <a:blip r:embed="rId7">
            <a:alphaModFix/>
          </a:blip>
          <a:srcRect b="7990" l="769" r="-769" t="70093"/>
          <a:stretch/>
        </p:blipFill>
        <p:spPr>
          <a:xfrm>
            <a:off x="0" y="0"/>
            <a:ext cx="18451290" cy="2239402"/>
          </a:xfrm>
          <a:prstGeom prst="rect">
            <a:avLst/>
          </a:prstGeom>
          <a:noFill/>
          <a:ln>
            <a:noFill/>
          </a:ln>
        </p:spPr>
      </p:pic>
      <p:sp>
        <p:nvSpPr>
          <p:cNvPr id="117" name="Google Shape;117;p17"/>
          <p:cNvSpPr txBox="1"/>
          <p:nvPr/>
        </p:nvSpPr>
        <p:spPr>
          <a:xfrm>
            <a:off x="2426100" y="335775"/>
            <a:ext cx="13435800" cy="1567800"/>
          </a:xfrm>
          <a:prstGeom prst="rect">
            <a:avLst/>
          </a:prstGeom>
          <a:noFill/>
          <a:ln>
            <a:noFill/>
          </a:ln>
        </p:spPr>
        <p:txBody>
          <a:bodyPr anchorCtr="0" anchor="t" bIns="182850" lIns="182850" spcFirstLastPara="1" rIns="182850" wrap="square" tIns="182850">
            <a:noAutofit/>
          </a:bodyPr>
          <a:lstStyle/>
          <a:p>
            <a:pPr indent="0" lvl="0" marL="0" marR="0" rtl="0" algn="ctr">
              <a:lnSpc>
                <a:spcPct val="100000"/>
              </a:lnSpc>
              <a:spcBef>
                <a:spcPts val="0"/>
              </a:spcBef>
              <a:spcAft>
                <a:spcPts val="0"/>
              </a:spcAft>
              <a:buClr>
                <a:srgbClr val="000000"/>
              </a:buClr>
              <a:buSzPts val="9600"/>
              <a:buFont typeface="Arial"/>
              <a:buNone/>
            </a:pPr>
            <a:r>
              <a:rPr b="0" i="1" lang="en-US" sz="9600" u="none" cap="none" strike="noStrike">
                <a:solidFill>
                  <a:srgbClr val="FFFFFF"/>
                </a:solidFill>
                <a:latin typeface="Oswald"/>
                <a:ea typeface="Oswald"/>
                <a:cs typeface="Oswald"/>
                <a:sym typeface="Oswald"/>
              </a:rPr>
              <a:t>MAGNETIC MEDIA</a:t>
            </a:r>
            <a:endParaRPr b="0" i="1" sz="9600" u="none" cap="none" strike="noStrike">
              <a:solidFill>
                <a:srgbClr val="FFFFFF"/>
              </a:solidFill>
              <a:latin typeface="Oswald"/>
              <a:ea typeface="Oswald"/>
              <a:cs typeface="Oswald"/>
              <a:sym typeface="Oswald"/>
            </a:endParaRPr>
          </a:p>
        </p:txBody>
      </p:sp>
      <p:pic>
        <p:nvPicPr>
          <p:cNvPr id="118" name="Google Shape;118;p17"/>
          <p:cNvPicPr preferRelativeResize="0"/>
          <p:nvPr/>
        </p:nvPicPr>
        <p:blipFill rotWithShape="1">
          <a:blip r:embed="rId5">
            <a:alphaModFix/>
          </a:blip>
          <a:srcRect b="0" l="0" r="0" t="0"/>
          <a:stretch/>
        </p:blipFill>
        <p:spPr>
          <a:xfrm>
            <a:off x="8201725" y="6684841"/>
            <a:ext cx="3623352" cy="3602152"/>
          </a:xfrm>
          <a:prstGeom prst="rect">
            <a:avLst/>
          </a:prstGeom>
          <a:noFill/>
          <a:ln>
            <a:noFill/>
          </a:ln>
        </p:spPr>
      </p:pic>
      <p:sp>
        <p:nvSpPr>
          <p:cNvPr id="119" name="Google Shape;119;p17"/>
          <p:cNvSpPr/>
          <p:nvPr/>
        </p:nvSpPr>
        <p:spPr>
          <a:xfrm>
            <a:off x="0" y="-100"/>
            <a:ext cx="18288001" cy="2239200"/>
          </a:xfrm>
          <a:prstGeom prst="rect">
            <a:avLst/>
          </a:prstGeom>
          <a:solidFill>
            <a:srgbClr val="FF26B9"/>
          </a:solidFill>
          <a:ln cap="flat" cmpd="sng" w="9525">
            <a:solidFill>
              <a:srgbClr val="FF26B9"/>
            </a:solidFill>
            <a:prstDash val="solid"/>
            <a:round/>
            <a:headEnd len="sm" w="sm" type="none"/>
            <a:tailEnd len="sm" w="sm" type="none"/>
          </a:ln>
          <a:effectLst>
            <a:outerShdw blurRad="57150" rotWithShape="0" algn="bl" dir="5400000" dist="19050">
              <a:srgbClr val="000000">
                <a:alpha val="40000"/>
              </a:srgbClr>
            </a:outerShdw>
          </a:effectLst>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20" name="Google Shape;120;p17"/>
          <p:cNvGrpSpPr/>
          <p:nvPr/>
        </p:nvGrpSpPr>
        <p:grpSpPr>
          <a:xfrm>
            <a:off x="3554750" y="-304800"/>
            <a:ext cx="11341800" cy="2539200"/>
            <a:chOff x="1736550" y="1959000"/>
            <a:chExt cx="5670900" cy="1269600"/>
          </a:xfrm>
        </p:grpSpPr>
        <p:sp>
          <p:nvSpPr>
            <p:cNvPr id="121" name="Google Shape;121;p17"/>
            <p:cNvSpPr txBox="1"/>
            <p:nvPr/>
          </p:nvSpPr>
          <p:spPr>
            <a:xfrm>
              <a:off x="1736550" y="1959000"/>
              <a:ext cx="5670900" cy="1193400"/>
            </a:xfrm>
            <a:prstGeom prst="rect">
              <a:avLst/>
            </a:prstGeom>
            <a:noFill/>
            <a:ln>
              <a:noFill/>
            </a:ln>
          </p:spPr>
          <p:txBody>
            <a:bodyPr anchorCtr="0" anchor="t" bIns="182850" lIns="182850" spcFirstLastPara="1" rIns="182850" wrap="square" tIns="182850">
              <a:noAutofit/>
            </a:bodyPr>
            <a:lstStyle/>
            <a:p>
              <a:pPr indent="0" lvl="0" marL="0" marR="0" rtl="0" algn="ctr">
                <a:lnSpc>
                  <a:spcPct val="100000"/>
                </a:lnSpc>
                <a:spcBef>
                  <a:spcPts val="0"/>
                </a:spcBef>
                <a:spcAft>
                  <a:spcPts val="0"/>
                </a:spcAft>
                <a:buClr>
                  <a:srgbClr val="000000"/>
                </a:buClr>
                <a:buSzPts val="14400"/>
                <a:buFont typeface="Arial"/>
                <a:buNone/>
              </a:pPr>
              <a:r>
                <a:rPr b="0" i="1" lang="en-US" sz="14400" u="none" cap="none" strike="noStrike">
                  <a:solidFill>
                    <a:srgbClr val="303465"/>
                  </a:solidFill>
                  <a:latin typeface="Oswald"/>
                  <a:ea typeface="Oswald"/>
                  <a:cs typeface="Oswald"/>
                  <a:sym typeface="Oswald"/>
                </a:rPr>
                <a:t>OBSOLETE</a:t>
              </a:r>
              <a:r>
                <a:rPr b="0" i="1" lang="en-US" sz="14400" u="none" cap="none" strike="noStrike">
                  <a:solidFill>
                    <a:srgbClr val="303465"/>
                  </a:solidFill>
                  <a:latin typeface="Quicksand Light"/>
                  <a:ea typeface="Quicksand Light"/>
                  <a:cs typeface="Quicksand Light"/>
                  <a:sym typeface="Quicksand Light"/>
                </a:rPr>
                <a:t>!!!</a:t>
              </a:r>
              <a:r>
                <a:rPr b="0" i="1" lang="en-US" sz="14400" u="none" cap="none" strike="noStrike">
                  <a:solidFill>
                    <a:srgbClr val="303465"/>
                  </a:solidFill>
                  <a:latin typeface="Oswald"/>
                  <a:ea typeface="Oswald"/>
                  <a:cs typeface="Oswald"/>
                  <a:sym typeface="Oswald"/>
                </a:rPr>
                <a:t> </a:t>
              </a:r>
              <a:r>
                <a:rPr b="1" i="0" lang="en-US" sz="14400" u="none" cap="none" strike="noStrike">
                  <a:solidFill>
                    <a:srgbClr val="303465"/>
                  </a:solidFill>
                  <a:latin typeface="Quicksand"/>
                  <a:ea typeface="Quicksand"/>
                  <a:cs typeface="Quicksand"/>
                  <a:sym typeface="Quicksand"/>
                </a:rPr>
                <a:t>:(</a:t>
              </a:r>
              <a:endParaRPr b="1" i="0" sz="14400" u="none" cap="none" strike="noStrike">
                <a:solidFill>
                  <a:srgbClr val="303465"/>
                </a:solidFill>
                <a:latin typeface="Quicksand"/>
                <a:ea typeface="Quicksand"/>
                <a:cs typeface="Quicksand"/>
                <a:sym typeface="Quicksand"/>
              </a:endParaRPr>
            </a:p>
          </p:txBody>
        </p:sp>
        <p:sp>
          <p:nvSpPr>
            <p:cNvPr id="122" name="Google Shape;122;p17"/>
            <p:cNvSpPr txBox="1"/>
            <p:nvPr/>
          </p:nvSpPr>
          <p:spPr>
            <a:xfrm>
              <a:off x="1803788" y="2035200"/>
              <a:ext cx="5589300" cy="1193400"/>
            </a:xfrm>
            <a:prstGeom prst="rect">
              <a:avLst/>
            </a:prstGeom>
            <a:noFill/>
            <a:ln>
              <a:noFill/>
            </a:ln>
          </p:spPr>
          <p:txBody>
            <a:bodyPr anchorCtr="0" anchor="t" bIns="182850" lIns="182850" spcFirstLastPara="1" rIns="182850" wrap="square" tIns="182850">
              <a:noAutofit/>
            </a:bodyPr>
            <a:lstStyle/>
            <a:p>
              <a:pPr indent="0" lvl="0" marL="0" marR="0" rtl="0" algn="ctr">
                <a:lnSpc>
                  <a:spcPct val="100000"/>
                </a:lnSpc>
                <a:spcBef>
                  <a:spcPts val="0"/>
                </a:spcBef>
                <a:spcAft>
                  <a:spcPts val="0"/>
                </a:spcAft>
                <a:buClr>
                  <a:srgbClr val="000000"/>
                </a:buClr>
                <a:buSzPts val="14400"/>
                <a:buFont typeface="Arial"/>
                <a:buNone/>
              </a:pPr>
              <a:r>
                <a:rPr b="0" i="1" lang="en-US" sz="14400" u="none" cap="none" strike="noStrike">
                  <a:solidFill>
                    <a:srgbClr val="FFFFFF"/>
                  </a:solidFill>
                  <a:latin typeface="Oswald"/>
                  <a:ea typeface="Oswald"/>
                  <a:cs typeface="Oswald"/>
                  <a:sym typeface="Oswald"/>
                </a:rPr>
                <a:t>OBSOLETE</a:t>
              </a:r>
              <a:r>
                <a:rPr b="0" i="1" lang="en-US" sz="14400" u="none" cap="none" strike="noStrike">
                  <a:solidFill>
                    <a:srgbClr val="FFFFFF"/>
                  </a:solidFill>
                  <a:latin typeface="Quicksand Light"/>
                  <a:ea typeface="Quicksand Light"/>
                  <a:cs typeface="Quicksand Light"/>
                  <a:sym typeface="Quicksand Light"/>
                </a:rPr>
                <a:t>!!! </a:t>
              </a:r>
              <a:r>
                <a:rPr b="1" i="0" lang="en-US" sz="14400" u="none" cap="none" strike="noStrike">
                  <a:solidFill>
                    <a:srgbClr val="FFFFFF"/>
                  </a:solidFill>
                  <a:latin typeface="Quicksand"/>
                  <a:ea typeface="Quicksand"/>
                  <a:cs typeface="Quicksand"/>
                  <a:sym typeface="Quicksand"/>
                </a:rPr>
                <a:t>:(</a:t>
              </a:r>
              <a:endParaRPr b="1" i="0" sz="14400" u="none" cap="none" strike="noStrike">
                <a:solidFill>
                  <a:srgbClr val="FFFFFF"/>
                </a:solidFill>
                <a:latin typeface="Quicksand"/>
                <a:ea typeface="Quicksand"/>
                <a:cs typeface="Quicksand"/>
                <a:sym typeface="Quicksand"/>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pic>
        <p:nvPicPr>
          <p:cNvPr id="127" name="Google Shape;127;p18"/>
          <p:cNvPicPr preferRelativeResize="0"/>
          <p:nvPr/>
        </p:nvPicPr>
        <p:blipFill rotWithShape="1">
          <a:blip r:embed="rId3">
            <a:alphaModFix/>
          </a:blip>
          <a:srcRect b="7990" l="769" r="-769" t="70093"/>
          <a:stretch/>
        </p:blipFill>
        <p:spPr>
          <a:xfrm>
            <a:off x="0" y="0"/>
            <a:ext cx="18451290" cy="2239402"/>
          </a:xfrm>
          <a:prstGeom prst="rect">
            <a:avLst/>
          </a:prstGeom>
          <a:noFill/>
          <a:ln>
            <a:noFill/>
          </a:ln>
        </p:spPr>
      </p:pic>
      <p:sp>
        <p:nvSpPr>
          <p:cNvPr id="128" name="Google Shape;128;p18"/>
          <p:cNvSpPr txBox="1"/>
          <p:nvPr/>
        </p:nvSpPr>
        <p:spPr>
          <a:xfrm>
            <a:off x="2426100" y="335775"/>
            <a:ext cx="13435800" cy="1567800"/>
          </a:xfrm>
          <a:prstGeom prst="rect">
            <a:avLst/>
          </a:prstGeom>
          <a:noFill/>
          <a:ln>
            <a:noFill/>
          </a:ln>
        </p:spPr>
        <p:txBody>
          <a:bodyPr anchorCtr="0" anchor="t" bIns="182850" lIns="182850" spcFirstLastPara="1" rIns="182850" wrap="square" tIns="182850">
            <a:noAutofit/>
          </a:bodyPr>
          <a:lstStyle/>
          <a:p>
            <a:pPr indent="0" lvl="0" marL="0" marR="0" rtl="0" algn="ctr">
              <a:lnSpc>
                <a:spcPct val="100000"/>
              </a:lnSpc>
              <a:spcBef>
                <a:spcPts val="0"/>
              </a:spcBef>
              <a:spcAft>
                <a:spcPts val="0"/>
              </a:spcAft>
              <a:buClr>
                <a:srgbClr val="000000"/>
              </a:buClr>
              <a:buSzPts val="9600"/>
              <a:buFont typeface="Arial"/>
              <a:buNone/>
            </a:pPr>
            <a:r>
              <a:rPr b="1" i="1" lang="en-US" sz="9600" u="none" cap="none" strike="noStrike">
                <a:solidFill>
                  <a:srgbClr val="FFFFFF"/>
                </a:solidFill>
                <a:latin typeface="Oswald"/>
                <a:ea typeface="Oswald"/>
                <a:cs typeface="Oswald"/>
                <a:sym typeface="Oswald"/>
              </a:rPr>
              <a:t>MAGNETIC MEDIA</a:t>
            </a:r>
            <a:endParaRPr b="1" i="1" sz="9600" u="none" cap="none" strike="noStrike">
              <a:solidFill>
                <a:srgbClr val="FFFFFF"/>
              </a:solidFill>
              <a:latin typeface="Oswald"/>
              <a:ea typeface="Oswald"/>
              <a:cs typeface="Oswald"/>
              <a:sym typeface="Oswald"/>
            </a:endParaRPr>
          </a:p>
        </p:txBody>
      </p:sp>
      <p:sp>
        <p:nvSpPr>
          <p:cNvPr id="129" name="Google Shape;129;p18"/>
          <p:cNvSpPr txBox="1"/>
          <p:nvPr/>
        </p:nvSpPr>
        <p:spPr>
          <a:xfrm>
            <a:off x="76225" y="9561350"/>
            <a:ext cx="18135600" cy="7746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B0080"/>
                </a:solidFill>
                <a:latin typeface="Montserrat SemiBold"/>
                <a:ea typeface="Montserrat SemiBold"/>
                <a:cs typeface="Montserrat SemiBold"/>
                <a:sym typeface="Montserrat SemiBold"/>
              </a:rPr>
              <a:t>LEFT: https://vhsconversion.wordpress.com/2012/03/13/sticky-shed-syndrome/</a:t>
            </a:r>
            <a:endParaRPr b="0" i="0" sz="1600" u="none" cap="none" strike="noStrike">
              <a:solidFill>
                <a:srgbClr val="0B008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B0080"/>
                </a:solidFill>
                <a:latin typeface="Montserrat SemiBold"/>
                <a:ea typeface="Montserrat SemiBold"/>
                <a:cs typeface="Montserrat SemiBold"/>
                <a:sym typeface="Montserrat SemiBold"/>
              </a:rPr>
              <a:t>RIGHT: https://www.canada.ca/en/conservation-institute/services/preventive-conservation/guidelines-collections.html</a:t>
            </a:r>
            <a:endParaRPr b="0" i="0" sz="1600" u="none" cap="none" strike="noStrike">
              <a:solidFill>
                <a:srgbClr val="0B0080"/>
              </a:solidFill>
              <a:highlight>
                <a:srgbClr val="FFFFFF"/>
              </a:highlight>
              <a:latin typeface="Montserrat SemiBold"/>
              <a:ea typeface="Montserrat SemiBold"/>
              <a:cs typeface="Montserrat SemiBold"/>
              <a:sym typeface="Montserrat SemiBold"/>
            </a:endParaRPr>
          </a:p>
        </p:txBody>
      </p:sp>
      <p:pic>
        <p:nvPicPr>
          <p:cNvPr id="130" name="Google Shape;130;p18"/>
          <p:cNvPicPr preferRelativeResize="0"/>
          <p:nvPr/>
        </p:nvPicPr>
        <p:blipFill rotWithShape="1">
          <a:blip r:embed="rId4">
            <a:alphaModFix/>
          </a:blip>
          <a:srcRect b="0" l="10570" r="0" t="0"/>
          <a:stretch/>
        </p:blipFill>
        <p:spPr>
          <a:xfrm>
            <a:off x="76250" y="2481575"/>
            <a:ext cx="7735449" cy="6501801"/>
          </a:xfrm>
          <a:prstGeom prst="rect">
            <a:avLst/>
          </a:prstGeom>
          <a:noFill/>
          <a:ln>
            <a:noFill/>
          </a:ln>
        </p:spPr>
      </p:pic>
      <p:pic>
        <p:nvPicPr>
          <p:cNvPr id="131" name="Google Shape;131;p18"/>
          <p:cNvPicPr preferRelativeResize="0"/>
          <p:nvPr/>
        </p:nvPicPr>
        <p:blipFill rotWithShape="1">
          <a:blip r:embed="rId5">
            <a:alphaModFix/>
          </a:blip>
          <a:srcRect b="0" l="0" r="1312" t="0"/>
          <a:stretch/>
        </p:blipFill>
        <p:spPr>
          <a:xfrm>
            <a:off x="9198400" y="2621750"/>
            <a:ext cx="8765551" cy="6557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 name="Shape 135"/>
        <p:cNvGrpSpPr/>
        <p:nvPr/>
      </p:nvGrpSpPr>
      <p:grpSpPr>
        <a:xfrm>
          <a:off x="0" y="0"/>
          <a:ext cx="0" cy="0"/>
          <a:chOff x="0" y="0"/>
          <a:chExt cx="0" cy="0"/>
        </a:xfrm>
      </p:grpSpPr>
      <p:pic>
        <p:nvPicPr>
          <p:cNvPr id="136" name="Google Shape;136;p19"/>
          <p:cNvPicPr preferRelativeResize="0"/>
          <p:nvPr/>
        </p:nvPicPr>
        <p:blipFill rotWithShape="1">
          <a:blip r:embed="rId3">
            <a:alphaModFix/>
          </a:blip>
          <a:srcRect b="7990" l="769" r="-769" t="70093"/>
          <a:stretch/>
        </p:blipFill>
        <p:spPr>
          <a:xfrm>
            <a:off x="0" y="0"/>
            <a:ext cx="18451290" cy="2239402"/>
          </a:xfrm>
          <a:prstGeom prst="rect">
            <a:avLst/>
          </a:prstGeom>
          <a:noFill/>
          <a:ln>
            <a:noFill/>
          </a:ln>
        </p:spPr>
      </p:pic>
      <p:sp>
        <p:nvSpPr>
          <p:cNvPr id="137" name="Google Shape;137;p19"/>
          <p:cNvSpPr txBox="1"/>
          <p:nvPr/>
        </p:nvSpPr>
        <p:spPr>
          <a:xfrm>
            <a:off x="2426100" y="335775"/>
            <a:ext cx="13435800" cy="1567800"/>
          </a:xfrm>
          <a:prstGeom prst="rect">
            <a:avLst/>
          </a:prstGeom>
          <a:noFill/>
          <a:ln>
            <a:noFill/>
          </a:ln>
        </p:spPr>
        <p:txBody>
          <a:bodyPr anchorCtr="0" anchor="t" bIns="182850" lIns="182850" spcFirstLastPara="1" rIns="182850" wrap="square" tIns="182850">
            <a:noAutofit/>
          </a:bodyPr>
          <a:lstStyle/>
          <a:p>
            <a:pPr indent="0" lvl="0" marL="0" marR="0" rtl="0" algn="ctr">
              <a:lnSpc>
                <a:spcPct val="100000"/>
              </a:lnSpc>
              <a:spcBef>
                <a:spcPts val="0"/>
              </a:spcBef>
              <a:spcAft>
                <a:spcPts val="0"/>
              </a:spcAft>
              <a:buClr>
                <a:srgbClr val="000000"/>
              </a:buClr>
              <a:buSzPts val="9600"/>
              <a:buFont typeface="Arial"/>
              <a:buNone/>
            </a:pPr>
            <a:r>
              <a:rPr b="1" i="1" lang="en-US" sz="9600" u="none" cap="none" strike="noStrike">
                <a:solidFill>
                  <a:srgbClr val="FFFFFF"/>
                </a:solidFill>
                <a:latin typeface="Oswald"/>
                <a:ea typeface="Oswald"/>
                <a:cs typeface="Oswald"/>
                <a:sym typeface="Oswald"/>
              </a:rPr>
              <a:t>FUGITIVE MEDIUM!</a:t>
            </a:r>
            <a:endParaRPr b="1" i="1" sz="9600" u="none" cap="none" strike="noStrike">
              <a:solidFill>
                <a:srgbClr val="FFFFFF"/>
              </a:solidFill>
              <a:latin typeface="Oswald"/>
              <a:ea typeface="Oswald"/>
              <a:cs typeface="Oswald"/>
              <a:sym typeface="Oswald"/>
            </a:endParaRPr>
          </a:p>
        </p:txBody>
      </p:sp>
      <p:sp>
        <p:nvSpPr>
          <p:cNvPr id="138" name="Google Shape;138;p19"/>
          <p:cNvSpPr txBox="1"/>
          <p:nvPr/>
        </p:nvSpPr>
        <p:spPr>
          <a:xfrm>
            <a:off x="76225" y="9561350"/>
            <a:ext cx="18135600" cy="7746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B0080"/>
                </a:solidFill>
                <a:latin typeface="Montserrat SemiBold"/>
                <a:ea typeface="Montserrat SemiBold"/>
                <a:cs typeface="Montserrat SemiBold"/>
                <a:sym typeface="Montserrat SemiBold"/>
              </a:rPr>
              <a:t>LEFT: </a:t>
            </a:r>
            <a:r>
              <a:rPr b="0" i="0" lang="en-US" sz="1600" u="none" cap="none" strike="noStrike">
                <a:solidFill>
                  <a:srgbClr val="0B0080"/>
                </a:solidFill>
                <a:highlight>
                  <a:srgbClr val="FFFFFF"/>
                </a:highlight>
                <a:latin typeface="Montserrat SemiBold"/>
                <a:ea typeface="Montserrat SemiBold"/>
                <a:cs typeface="Montserrat SemiBold"/>
                <a:sym typeface="Montserrat SemiBold"/>
              </a:rPr>
              <a:t> Charles Bensinger, </a:t>
            </a:r>
            <a:r>
              <a:rPr b="0" i="1" lang="en-US" sz="1600" u="none" cap="none" strike="noStrike">
                <a:solidFill>
                  <a:srgbClr val="0B0080"/>
                </a:solidFill>
                <a:highlight>
                  <a:srgbClr val="FFFFFF"/>
                </a:highlight>
                <a:latin typeface="Montserrat SemiBold"/>
                <a:ea typeface="Montserrat SemiBold"/>
                <a:cs typeface="Montserrat SemiBold"/>
                <a:sym typeface="Montserrat SemiBold"/>
              </a:rPr>
              <a:t>The Video Guide, </a:t>
            </a:r>
            <a:r>
              <a:rPr b="0" i="0" lang="en-US" sz="1600" u="none" cap="none" strike="noStrike">
                <a:solidFill>
                  <a:srgbClr val="0B0080"/>
                </a:solidFill>
                <a:highlight>
                  <a:srgbClr val="FFFFFF"/>
                </a:highlight>
                <a:latin typeface="Montserrat SemiBold"/>
                <a:ea typeface="Montserrat SemiBold"/>
                <a:cs typeface="Montserrat SemiBold"/>
                <a:sym typeface="Montserrat SemiBold"/>
              </a:rPr>
              <a:t>Santa Barbara: Video-Info Publications, 1979: 71.</a:t>
            </a:r>
            <a:endParaRPr b="0" i="0" sz="1600" u="none" cap="none" strike="noStrike">
              <a:solidFill>
                <a:srgbClr val="303465"/>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B0080"/>
                </a:solidFill>
                <a:latin typeface="Montserrat SemiBold"/>
                <a:ea typeface="Montserrat SemiBold"/>
                <a:cs typeface="Montserrat SemiBold"/>
                <a:sym typeface="Montserrat SemiBold"/>
              </a:rPr>
              <a:t>RIGHT: https://www.canada.ca/en/conservation-institute/services/preventive-conservation/guidelines-collections.html</a:t>
            </a:r>
            <a:endParaRPr b="0" i="0" sz="1600" u="none" cap="none" strike="noStrike">
              <a:solidFill>
                <a:srgbClr val="0B0080"/>
              </a:solidFill>
              <a:highlight>
                <a:srgbClr val="FFFFFF"/>
              </a:highlight>
              <a:latin typeface="Montserrat SemiBold"/>
              <a:ea typeface="Montserrat SemiBold"/>
              <a:cs typeface="Montserrat SemiBold"/>
              <a:sym typeface="Montserrat SemiBold"/>
            </a:endParaRPr>
          </a:p>
        </p:txBody>
      </p:sp>
      <p:pic>
        <p:nvPicPr>
          <p:cNvPr id="139" name="Google Shape;139;p19"/>
          <p:cNvPicPr preferRelativeResize="0"/>
          <p:nvPr/>
        </p:nvPicPr>
        <p:blipFill rotWithShape="1">
          <a:blip r:embed="rId4">
            <a:alphaModFix/>
          </a:blip>
          <a:srcRect b="0" l="3260" r="0" t="0"/>
          <a:stretch/>
        </p:blipFill>
        <p:spPr>
          <a:xfrm>
            <a:off x="-1" y="2239350"/>
            <a:ext cx="8252248" cy="6715050"/>
          </a:xfrm>
          <a:prstGeom prst="rect">
            <a:avLst/>
          </a:prstGeom>
          <a:noFill/>
          <a:ln>
            <a:noFill/>
          </a:ln>
        </p:spPr>
      </p:pic>
      <p:pic>
        <p:nvPicPr>
          <p:cNvPr id="140" name="Google Shape;140;p19"/>
          <p:cNvPicPr preferRelativeResize="0"/>
          <p:nvPr/>
        </p:nvPicPr>
        <p:blipFill rotWithShape="1">
          <a:blip r:embed="rId5">
            <a:alphaModFix/>
          </a:blip>
          <a:srcRect b="0" l="0" r="1312" t="0"/>
          <a:stretch/>
        </p:blipFill>
        <p:spPr>
          <a:xfrm>
            <a:off x="9198400" y="2621750"/>
            <a:ext cx="8765551" cy="6557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 name="Shape 144"/>
        <p:cNvGrpSpPr/>
        <p:nvPr/>
      </p:nvGrpSpPr>
      <p:grpSpPr>
        <a:xfrm>
          <a:off x="0" y="0"/>
          <a:ext cx="0" cy="0"/>
          <a:chOff x="0" y="0"/>
          <a:chExt cx="0" cy="0"/>
        </a:xfrm>
      </p:grpSpPr>
      <p:pic>
        <p:nvPicPr>
          <p:cNvPr id="145" name="Google Shape;145;p20"/>
          <p:cNvPicPr preferRelativeResize="0"/>
          <p:nvPr/>
        </p:nvPicPr>
        <p:blipFill rotWithShape="1">
          <a:blip r:embed="rId3">
            <a:alphaModFix/>
          </a:blip>
          <a:srcRect b="0" l="14646" r="0" t="0"/>
          <a:stretch/>
        </p:blipFill>
        <p:spPr>
          <a:xfrm>
            <a:off x="0" y="0"/>
            <a:ext cx="11706798" cy="10286999"/>
          </a:xfrm>
          <a:prstGeom prst="rect">
            <a:avLst/>
          </a:prstGeom>
          <a:noFill/>
          <a:ln>
            <a:noFill/>
          </a:ln>
        </p:spPr>
      </p:pic>
      <p:pic>
        <p:nvPicPr>
          <p:cNvPr id="146" name="Google Shape;146;p20"/>
          <p:cNvPicPr preferRelativeResize="0"/>
          <p:nvPr/>
        </p:nvPicPr>
        <p:blipFill rotWithShape="1">
          <a:blip r:embed="rId4">
            <a:alphaModFix/>
          </a:blip>
          <a:srcRect b="0" l="0" r="0" t="0"/>
          <a:stretch/>
        </p:blipFill>
        <p:spPr>
          <a:xfrm>
            <a:off x="9871350" y="0"/>
            <a:ext cx="8416651" cy="6309799"/>
          </a:xfrm>
          <a:prstGeom prst="rect">
            <a:avLst/>
          </a:prstGeom>
          <a:noFill/>
          <a:ln>
            <a:noFill/>
          </a:ln>
        </p:spPr>
      </p:pic>
      <p:pic>
        <p:nvPicPr>
          <p:cNvPr id="147" name="Google Shape;147;p20"/>
          <p:cNvPicPr preferRelativeResize="0"/>
          <p:nvPr/>
        </p:nvPicPr>
        <p:blipFill rotWithShape="1">
          <a:blip r:embed="rId5">
            <a:alphaModFix/>
          </a:blip>
          <a:srcRect b="0" l="0" r="0" t="0"/>
          <a:stretch/>
        </p:blipFill>
        <p:spPr>
          <a:xfrm>
            <a:off x="9871333" y="6243000"/>
            <a:ext cx="8416666" cy="4044001"/>
          </a:xfrm>
          <a:prstGeom prst="rect">
            <a:avLst/>
          </a:prstGeom>
          <a:noFill/>
          <a:ln>
            <a:noFill/>
          </a:ln>
        </p:spPr>
      </p:pic>
      <p:sp>
        <p:nvSpPr>
          <p:cNvPr id="148" name="Google Shape;148;p20"/>
          <p:cNvSpPr txBox="1"/>
          <p:nvPr/>
        </p:nvSpPr>
        <p:spPr>
          <a:xfrm>
            <a:off x="0" y="9818700"/>
            <a:ext cx="9902400" cy="5382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chemeClr val="dk1"/>
              </a:buClr>
              <a:buSzPts val="2200"/>
              <a:buFont typeface="Arial"/>
              <a:buNone/>
            </a:pPr>
            <a:r>
              <a:rPr b="0" i="0" lang="en-US" sz="1600" u="none" cap="none" strike="noStrike">
                <a:solidFill>
                  <a:srgbClr val="FFFFFF"/>
                </a:solidFill>
                <a:highlight>
                  <a:srgbClr val="FF00FF"/>
                </a:highlight>
                <a:latin typeface="Montserrat SemiBold"/>
                <a:ea typeface="Montserrat SemiBold"/>
                <a:cs typeface="Montserrat SemiBold"/>
                <a:sym typeface="Montserrat SemiBold"/>
              </a:rPr>
              <a:t>https://techno-fandom.org/~hobbit/video/umatic/</a:t>
            </a:r>
            <a:endParaRPr b="0" i="0" sz="1600" u="none" cap="none" strike="noStrike">
              <a:solidFill>
                <a:srgbClr val="000000"/>
              </a:solidFill>
              <a:latin typeface="Montserrat SemiBold"/>
              <a:ea typeface="Montserrat SemiBold"/>
              <a:cs typeface="Montserrat SemiBold"/>
              <a:sym typeface="Montserrat SemiBold"/>
            </a:endParaRPr>
          </a:p>
        </p:txBody>
      </p:sp>
      <p:cxnSp>
        <p:nvCxnSpPr>
          <p:cNvPr id="149" name="Google Shape;149;p20"/>
          <p:cNvCxnSpPr/>
          <p:nvPr/>
        </p:nvCxnSpPr>
        <p:spPr>
          <a:xfrm flipH="1">
            <a:off x="9866850" y="-116650"/>
            <a:ext cx="93600" cy="10543800"/>
          </a:xfrm>
          <a:prstGeom prst="straightConnector1">
            <a:avLst/>
          </a:prstGeom>
          <a:noFill/>
          <a:ln cap="flat" cmpd="sng" w="76200">
            <a:solidFill>
              <a:srgbClr val="303465"/>
            </a:solidFill>
            <a:prstDash val="solid"/>
            <a:round/>
            <a:headEnd len="sm" w="sm" type="none"/>
            <a:tailEnd len="sm" w="sm" type="none"/>
          </a:ln>
        </p:spPr>
      </p:cxnSp>
      <p:cxnSp>
        <p:nvCxnSpPr>
          <p:cNvPr id="150" name="Google Shape;150;p20"/>
          <p:cNvCxnSpPr/>
          <p:nvPr/>
        </p:nvCxnSpPr>
        <p:spPr>
          <a:xfrm>
            <a:off x="9854700" y="6228200"/>
            <a:ext cx="8514000" cy="23400"/>
          </a:xfrm>
          <a:prstGeom prst="straightConnector1">
            <a:avLst/>
          </a:prstGeom>
          <a:noFill/>
          <a:ln cap="flat" cmpd="sng" w="76200">
            <a:solidFill>
              <a:srgbClr val="303465"/>
            </a:solidFill>
            <a:prstDash val="solid"/>
            <a:round/>
            <a:headEnd len="sm" w="sm" type="none"/>
            <a:tailEnd len="sm" w="sm" type="none"/>
          </a:ln>
        </p:spPr>
      </p:cxnSp>
      <p:sp>
        <p:nvSpPr>
          <p:cNvPr id="151" name="Google Shape;151;p20"/>
          <p:cNvSpPr txBox="1"/>
          <p:nvPr/>
        </p:nvSpPr>
        <p:spPr>
          <a:xfrm flipH="1">
            <a:off x="9990850" y="5212100"/>
            <a:ext cx="8297400" cy="10308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chemeClr val="dk1"/>
              </a:buClr>
              <a:buSzPts val="2200"/>
              <a:buFont typeface="Arial"/>
              <a:buNone/>
            </a:pPr>
            <a:r>
              <a:rPr b="0" i="0" lang="en-US" sz="1600" u="none" cap="none" strike="noStrike">
                <a:solidFill>
                  <a:srgbClr val="FFFFFF"/>
                </a:solidFill>
                <a:highlight>
                  <a:srgbClr val="FF00FF"/>
                </a:highlight>
                <a:latin typeface="Montserrat SemiBold"/>
                <a:ea typeface="Montserrat SemiBold"/>
                <a:cs typeface="Montserrat SemiBold"/>
                <a:sym typeface="Montserrat SemiBold"/>
              </a:rPr>
              <a:t>Photo: Brianna Toth</a:t>
            </a:r>
            <a:endParaRPr b="0" i="0" sz="1600" u="none" cap="none" strike="noStrike">
              <a:solidFill>
                <a:srgbClr val="000000"/>
              </a:solidFill>
              <a:latin typeface="Montserrat SemiBold"/>
              <a:ea typeface="Montserrat SemiBold"/>
              <a:cs typeface="Montserrat SemiBold"/>
              <a:sym typeface="Montserrat SemiBold"/>
            </a:endParaRPr>
          </a:p>
        </p:txBody>
      </p:sp>
      <p:sp>
        <p:nvSpPr>
          <p:cNvPr id="152" name="Google Shape;152;p20"/>
          <p:cNvSpPr txBox="1"/>
          <p:nvPr/>
        </p:nvSpPr>
        <p:spPr>
          <a:xfrm>
            <a:off x="9930975" y="9888600"/>
            <a:ext cx="8297400" cy="3984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chemeClr val="dk1"/>
              </a:buClr>
              <a:buSzPts val="2200"/>
              <a:buFont typeface="Arial"/>
              <a:buNone/>
            </a:pPr>
            <a:r>
              <a:rPr b="0" i="0" lang="en-US" sz="1600" u="none" cap="none" strike="noStrike">
                <a:solidFill>
                  <a:schemeClr val="hlink"/>
                </a:solidFill>
                <a:highlight>
                  <a:srgbClr val="FF00FF"/>
                </a:highlight>
                <a:uFill>
                  <a:noFill/>
                </a:uFill>
                <a:latin typeface="Montserrat SemiBold"/>
                <a:ea typeface="Montserrat SemiBold"/>
                <a:cs typeface="Montserrat SemiBold"/>
                <a:sym typeface="Montserrat SemiBold"/>
                <a:hlinkClick r:id="rId6"/>
              </a:rPr>
              <a:t>http://videopreservation.conservation-us.org/vid_guide/11/11.html</a:t>
            </a:r>
            <a:endParaRPr b="0" i="0" sz="1600" u="none" cap="none" strike="noStrike">
              <a:solidFill>
                <a:srgbClr val="FFFFFF"/>
              </a:solidFill>
              <a:highlight>
                <a:srgbClr val="FF00FF"/>
              </a:highlight>
              <a:latin typeface="Montserrat SemiBold"/>
              <a:ea typeface="Montserrat SemiBold"/>
              <a:cs typeface="Montserrat SemiBold"/>
              <a:sym typeface="Montserrat SemiBo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pic>
        <p:nvPicPr>
          <p:cNvPr id="157" name="Google Shape;157;p21"/>
          <p:cNvPicPr preferRelativeResize="0"/>
          <p:nvPr/>
        </p:nvPicPr>
        <p:blipFill rotWithShape="1">
          <a:blip r:embed="rId3">
            <a:alphaModFix/>
          </a:blip>
          <a:srcRect b="7990" l="769" r="-769" t="70093"/>
          <a:stretch/>
        </p:blipFill>
        <p:spPr>
          <a:xfrm>
            <a:off x="0" y="0"/>
            <a:ext cx="18451290" cy="2239402"/>
          </a:xfrm>
          <a:prstGeom prst="rect">
            <a:avLst/>
          </a:prstGeom>
          <a:noFill/>
          <a:ln>
            <a:noFill/>
          </a:ln>
        </p:spPr>
      </p:pic>
      <p:sp>
        <p:nvSpPr>
          <p:cNvPr id="158" name="Google Shape;158;p21"/>
          <p:cNvSpPr txBox="1"/>
          <p:nvPr/>
        </p:nvSpPr>
        <p:spPr>
          <a:xfrm>
            <a:off x="2426100" y="335775"/>
            <a:ext cx="13435800" cy="1567800"/>
          </a:xfrm>
          <a:prstGeom prst="rect">
            <a:avLst/>
          </a:prstGeom>
          <a:noFill/>
          <a:ln>
            <a:noFill/>
          </a:ln>
        </p:spPr>
        <p:txBody>
          <a:bodyPr anchorCtr="0" anchor="t" bIns="182850" lIns="182850" spcFirstLastPara="1" rIns="182850" wrap="square" tIns="182850">
            <a:noAutofit/>
          </a:bodyPr>
          <a:lstStyle/>
          <a:p>
            <a:pPr indent="0" lvl="0" marL="0" marR="0" rtl="0" algn="ctr">
              <a:lnSpc>
                <a:spcPct val="100000"/>
              </a:lnSpc>
              <a:spcBef>
                <a:spcPts val="0"/>
              </a:spcBef>
              <a:spcAft>
                <a:spcPts val="0"/>
              </a:spcAft>
              <a:buClr>
                <a:srgbClr val="000000"/>
              </a:buClr>
              <a:buSzPts val="9600"/>
              <a:buFont typeface="Arial"/>
              <a:buNone/>
            </a:pPr>
            <a:r>
              <a:rPr b="1" i="1" lang="en-US" sz="9600" u="none" cap="none" strike="noStrike">
                <a:solidFill>
                  <a:srgbClr val="F3F3F3"/>
                </a:solidFill>
                <a:latin typeface="Oswald"/>
                <a:ea typeface="Oswald"/>
                <a:cs typeface="Oswald"/>
                <a:sym typeface="Oswald"/>
              </a:rPr>
              <a:t>MAGNETIC MEDIA CRISIS</a:t>
            </a:r>
            <a:endParaRPr b="1" i="1" sz="9600" u="none" cap="none" strike="noStrike">
              <a:solidFill>
                <a:srgbClr val="F3F3F3"/>
              </a:solidFill>
              <a:latin typeface="Oswald"/>
              <a:ea typeface="Oswald"/>
              <a:cs typeface="Oswald"/>
              <a:sym typeface="Oswald"/>
            </a:endParaRPr>
          </a:p>
        </p:txBody>
      </p:sp>
      <p:grpSp>
        <p:nvGrpSpPr>
          <p:cNvPr id="159" name="Google Shape;159;p21"/>
          <p:cNvGrpSpPr/>
          <p:nvPr/>
        </p:nvGrpSpPr>
        <p:grpSpPr>
          <a:xfrm>
            <a:off x="5456747" y="2691712"/>
            <a:ext cx="7374512" cy="7198742"/>
            <a:chOff x="2457750" y="1544125"/>
            <a:chExt cx="3432240" cy="3319534"/>
          </a:xfrm>
        </p:grpSpPr>
        <p:sp>
          <p:nvSpPr>
            <p:cNvPr id="160" name="Google Shape;160;p21"/>
            <p:cNvSpPr/>
            <p:nvPr/>
          </p:nvSpPr>
          <p:spPr>
            <a:xfrm>
              <a:off x="3205620" y="2927159"/>
              <a:ext cx="1936500" cy="1936500"/>
            </a:xfrm>
            <a:prstGeom prst="ellipse">
              <a:avLst/>
            </a:prstGeom>
            <a:noFill/>
            <a:ln cap="flat" cmpd="sng" w="76200">
              <a:solidFill>
                <a:srgbClr val="C0CAF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Montserrat SemiBold"/>
                  <a:ea typeface="Montserrat SemiBold"/>
                  <a:cs typeface="Montserrat SemiBold"/>
                  <a:sym typeface="Montserrat SemiBold"/>
                </a:rPr>
                <a:t>Dependency on Obsolete Technology</a:t>
              </a:r>
              <a:endParaRPr b="0" i="0" sz="2800" u="none" cap="none" strike="noStrike">
                <a:solidFill>
                  <a:srgbClr val="000000"/>
                </a:solidFill>
                <a:latin typeface="Montserrat SemiBold"/>
                <a:ea typeface="Montserrat SemiBold"/>
                <a:cs typeface="Montserrat SemiBold"/>
                <a:sym typeface="Montserrat SemiBold"/>
              </a:endParaRPr>
            </a:p>
          </p:txBody>
        </p:sp>
        <p:sp>
          <p:nvSpPr>
            <p:cNvPr id="161" name="Google Shape;161;p21"/>
            <p:cNvSpPr/>
            <p:nvPr/>
          </p:nvSpPr>
          <p:spPr>
            <a:xfrm>
              <a:off x="2457750" y="1544125"/>
              <a:ext cx="1936500" cy="1936500"/>
            </a:xfrm>
            <a:prstGeom prst="ellipse">
              <a:avLst/>
            </a:prstGeom>
            <a:noFill/>
            <a:ln cap="flat" cmpd="sng" w="76200">
              <a:solidFill>
                <a:srgbClr val="FF26B9"/>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Montserrat SemiBold"/>
                  <a:ea typeface="Montserrat SemiBold"/>
                  <a:cs typeface="Montserrat SemiBold"/>
                  <a:sym typeface="Montserrat SemiBold"/>
                </a:rPr>
                <a:t>Lifespan</a:t>
              </a:r>
              <a:endParaRPr b="0" i="0" sz="2800" u="none" cap="none" strike="noStrike">
                <a:solidFill>
                  <a:srgbClr val="000000"/>
                </a:solidFill>
                <a:latin typeface="Montserrat SemiBold"/>
                <a:ea typeface="Montserrat SemiBold"/>
                <a:cs typeface="Montserrat SemiBold"/>
                <a:sym typeface="Montserrat SemiBold"/>
              </a:endParaRPr>
            </a:p>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Montserrat SemiBold"/>
                  <a:ea typeface="Montserrat SemiBold"/>
                  <a:cs typeface="Montserrat SemiBold"/>
                  <a:sym typeface="Montserrat SemiBold"/>
                </a:rPr>
                <a:t>of</a:t>
              </a:r>
              <a:endParaRPr b="0" i="0" sz="2800" u="none" cap="none" strike="noStrike">
                <a:solidFill>
                  <a:srgbClr val="000000"/>
                </a:solidFill>
                <a:latin typeface="Montserrat SemiBold"/>
                <a:ea typeface="Montserrat SemiBold"/>
                <a:cs typeface="Montserrat SemiBold"/>
                <a:sym typeface="Montserrat SemiBold"/>
              </a:endParaRPr>
            </a:p>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Montserrat SemiBold"/>
                  <a:ea typeface="Montserrat SemiBold"/>
                  <a:cs typeface="Montserrat SemiBold"/>
                  <a:sym typeface="Montserrat SemiBold"/>
                </a:rPr>
                <a:t>Medium</a:t>
              </a:r>
              <a:endParaRPr b="0" i="0" sz="2800" u="none" cap="none" strike="noStrike">
                <a:solidFill>
                  <a:srgbClr val="000000"/>
                </a:solidFill>
                <a:latin typeface="Montserrat SemiBold"/>
                <a:ea typeface="Montserrat SemiBold"/>
                <a:cs typeface="Montserrat SemiBold"/>
                <a:sym typeface="Montserrat SemiBold"/>
              </a:endParaRPr>
            </a:p>
          </p:txBody>
        </p:sp>
        <p:sp>
          <p:nvSpPr>
            <p:cNvPr id="162" name="Google Shape;162;p21"/>
            <p:cNvSpPr/>
            <p:nvPr/>
          </p:nvSpPr>
          <p:spPr>
            <a:xfrm>
              <a:off x="3953490" y="1544125"/>
              <a:ext cx="1936500" cy="1936500"/>
            </a:xfrm>
            <a:prstGeom prst="ellipse">
              <a:avLst/>
            </a:prstGeom>
            <a:noFill/>
            <a:ln cap="flat" cmpd="sng" w="76200">
              <a:solidFill>
                <a:srgbClr val="303465"/>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Montserrat SemiBold"/>
                  <a:ea typeface="Montserrat SemiBold"/>
                  <a:cs typeface="Montserrat SemiBold"/>
                  <a:sym typeface="Montserrat SemiBold"/>
                </a:rPr>
                <a:t>Volume</a:t>
              </a:r>
              <a:endParaRPr b="0" i="0" sz="2800" u="none" cap="none" strike="noStrike">
                <a:solidFill>
                  <a:srgbClr val="000000"/>
                </a:solidFill>
                <a:latin typeface="Montserrat SemiBold"/>
                <a:ea typeface="Montserrat SemiBold"/>
                <a:cs typeface="Montserrat SemiBold"/>
                <a:sym typeface="Montserrat SemiBold"/>
              </a:endParaRPr>
            </a:p>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Montserrat SemiBold"/>
                  <a:ea typeface="Montserrat SemiBold"/>
                  <a:cs typeface="Montserrat SemiBold"/>
                  <a:sym typeface="Montserrat SemiBold"/>
                </a:rPr>
                <a:t>of</a:t>
              </a:r>
              <a:endParaRPr b="0" i="0" sz="2800" u="none" cap="none" strike="noStrike">
                <a:solidFill>
                  <a:srgbClr val="000000"/>
                </a:solidFill>
                <a:latin typeface="Montserrat SemiBold"/>
                <a:ea typeface="Montserrat SemiBold"/>
                <a:cs typeface="Montserrat SemiBold"/>
                <a:sym typeface="Montserrat SemiBold"/>
              </a:endParaRPr>
            </a:p>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Montserrat SemiBold"/>
                  <a:ea typeface="Montserrat SemiBold"/>
                  <a:cs typeface="Montserrat SemiBold"/>
                  <a:sym typeface="Montserrat SemiBold"/>
                </a:rPr>
                <a:t>Material</a:t>
              </a:r>
              <a:endParaRPr b="0" i="0" sz="2800" u="none" cap="none" strike="noStrike">
                <a:solidFill>
                  <a:srgbClr val="000000"/>
                </a:solidFill>
                <a:latin typeface="Montserrat SemiBold"/>
                <a:ea typeface="Montserrat SemiBold"/>
                <a:cs typeface="Montserrat SemiBold"/>
                <a:sym typeface="Montserrat SemiBold"/>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 name="Shape 166"/>
        <p:cNvGrpSpPr/>
        <p:nvPr/>
      </p:nvGrpSpPr>
      <p:grpSpPr>
        <a:xfrm>
          <a:off x="0" y="0"/>
          <a:ext cx="0" cy="0"/>
          <a:chOff x="0" y="0"/>
          <a:chExt cx="0" cy="0"/>
        </a:xfrm>
      </p:grpSpPr>
      <p:pic>
        <p:nvPicPr>
          <p:cNvPr id="167" name="Google Shape;167;p22"/>
          <p:cNvPicPr preferRelativeResize="0"/>
          <p:nvPr/>
        </p:nvPicPr>
        <p:blipFill rotWithShape="1">
          <a:blip r:embed="rId3">
            <a:alphaModFix/>
          </a:blip>
          <a:srcRect b="0" l="0" r="0" t="0"/>
          <a:stretch/>
        </p:blipFill>
        <p:spPr>
          <a:xfrm>
            <a:off x="0" y="0"/>
            <a:ext cx="18506340" cy="10403647"/>
          </a:xfrm>
          <a:prstGeom prst="rect">
            <a:avLst/>
          </a:prstGeom>
          <a:noFill/>
          <a:ln>
            <a:noFill/>
          </a:ln>
        </p:spPr>
      </p:pic>
      <p:sp>
        <p:nvSpPr>
          <p:cNvPr id="168" name="Google Shape;168;p22"/>
          <p:cNvSpPr/>
          <p:nvPr/>
        </p:nvSpPr>
        <p:spPr>
          <a:xfrm>
            <a:off x="3615600" y="13500"/>
            <a:ext cx="2612400" cy="10403400"/>
          </a:xfrm>
          <a:prstGeom prst="rect">
            <a:avLst/>
          </a:prstGeom>
          <a:solidFill>
            <a:srgbClr val="303465"/>
          </a:solidFill>
          <a:ln cap="flat" cmpd="sng" w="9525">
            <a:solidFill>
              <a:srgbClr val="303465"/>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22"/>
          <p:cNvSpPr txBox="1"/>
          <p:nvPr/>
        </p:nvSpPr>
        <p:spPr>
          <a:xfrm>
            <a:off x="4478800" y="2253650"/>
            <a:ext cx="13506000" cy="7302600"/>
          </a:xfrm>
          <a:prstGeom prst="rect">
            <a:avLst/>
          </a:prstGeom>
          <a:noFill/>
          <a:ln>
            <a:noFill/>
          </a:ln>
        </p:spPr>
        <p:txBody>
          <a:bodyPr anchorCtr="0" anchor="t" bIns="182850" lIns="182850" spcFirstLastPara="1" rIns="182850" wrap="square" tIns="182850">
            <a:noAutofit/>
          </a:bodyPr>
          <a:lstStyle/>
          <a:p>
            <a:pPr indent="-685800" lvl="0" marL="914400" marR="0" rtl="0" algn="l">
              <a:lnSpc>
                <a:spcPct val="150000"/>
              </a:lnSpc>
              <a:spcBef>
                <a:spcPts val="0"/>
              </a:spcBef>
              <a:spcAft>
                <a:spcPts val="0"/>
              </a:spcAft>
              <a:buClr>
                <a:srgbClr val="FFFFFF"/>
              </a:buClr>
              <a:buSzPts val="3600"/>
              <a:buFont typeface="Montserrat SemiBold"/>
              <a:buChar char="●"/>
            </a:pPr>
            <a:r>
              <a:rPr b="0" i="0" lang="en-US" sz="3600" u="none" cap="none" strike="noStrike">
                <a:solidFill>
                  <a:srgbClr val="FFFFFF"/>
                </a:solidFill>
                <a:latin typeface="Montserrat SemiBold"/>
                <a:ea typeface="Montserrat SemiBold"/>
                <a:cs typeface="Montserrat SemiBold"/>
                <a:sym typeface="Montserrat SemiBold"/>
              </a:rPr>
              <a:t>END </a:t>
            </a:r>
            <a:r>
              <a:rPr b="0" i="0" lang="en-US" sz="3600" u="none" cap="none" strike="noStrike">
                <a:solidFill>
                  <a:srgbClr val="FFFFFF"/>
                </a:solidFill>
                <a:latin typeface="Montserrat Medium"/>
                <a:ea typeface="Montserrat Medium"/>
                <a:cs typeface="Montserrat Medium"/>
                <a:sym typeface="Montserrat Medium"/>
              </a:rPr>
              <a:t>of manufacturing</a:t>
            </a:r>
            <a:endParaRPr b="0" i="0" sz="3600" u="none" cap="none" strike="noStrike">
              <a:solidFill>
                <a:srgbClr val="FFFFFF"/>
              </a:solidFill>
              <a:latin typeface="Montserrat Medium"/>
              <a:ea typeface="Montserrat Medium"/>
              <a:cs typeface="Montserrat Medium"/>
              <a:sym typeface="Montserrat Medium"/>
            </a:endParaRPr>
          </a:p>
          <a:p>
            <a:pPr indent="-685800" lvl="0" marL="914400" marR="0" rtl="0" algn="l">
              <a:lnSpc>
                <a:spcPct val="100000"/>
              </a:lnSpc>
              <a:spcBef>
                <a:spcPts val="0"/>
              </a:spcBef>
              <a:spcAft>
                <a:spcPts val="0"/>
              </a:spcAft>
              <a:buClr>
                <a:srgbClr val="FFFFFF"/>
              </a:buClr>
              <a:buSzPts val="3600"/>
              <a:buFont typeface="Montserrat SemiBold"/>
              <a:buChar char="●"/>
            </a:pPr>
            <a:r>
              <a:rPr b="0" i="0" lang="en-US" sz="3600" u="none" cap="none" strike="noStrike">
                <a:solidFill>
                  <a:srgbClr val="FFFFFF"/>
                </a:solidFill>
                <a:latin typeface="Montserrat SemiBold"/>
                <a:ea typeface="Montserrat SemiBold"/>
                <a:cs typeface="Montserrat SemiBold"/>
                <a:sym typeface="Montserrat SemiBold"/>
              </a:rPr>
              <a:t>END </a:t>
            </a:r>
            <a:r>
              <a:rPr b="0" i="0" lang="en-US" sz="3600" u="none" cap="none" strike="noStrike">
                <a:solidFill>
                  <a:srgbClr val="FFFFFF"/>
                </a:solidFill>
                <a:latin typeface="Montserrat Medium"/>
                <a:ea typeface="Montserrat Medium"/>
                <a:cs typeface="Montserrat Medium"/>
                <a:sym typeface="Montserrat Medium"/>
              </a:rPr>
              <a:t>of availability in the commercial </a:t>
            </a:r>
            <a:endParaRPr b="0" i="0" sz="3600" u="none" cap="none" strike="noStrike">
              <a:solidFill>
                <a:srgbClr val="FFFFFF"/>
              </a:solidFill>
              <a:latin typeface="Montserrat Medium"/>
              <a:ea typeface="Montserrat Medium"/>
              <a:cs typeface="Montserrat Medium"/>
              <a:sym typeface="Montserrat Medium"/>
            </a:endParaRPr>
          </a:p>
          <a:p>
            <a:pPr indent="0" lvl="0" marL="914400" marR="0" rtl="0" algn="l">
              <a:lnSpc>
                <a:spcPct val="150000"/>
              </a:lnSpc>
              <a:spcBef>
                <a:spcPts val="0"/>
              </a:spcBef>
              <a:spcAft>
                <a:spcPts val="0"/>
              </a:spcAft>
              <a:buClr>
                <a:srgbClr val="000000"/>
              </a:buClr>
              <a:buSzPts val="3600"/>
              <a:buFont typeface="Arial"/>
              <a:buNone/>
            </a:pPr>
            <a:r>
              <a:rPr b="0" i="0" lang="en-US" sz="3600" u="none" cap="none" strike="noStrike">
                <a:solidFill>
                  <a:srgbClr val="FFFFFF"/>
                </a:solidFill>
                <a:latin typeface="Montserrat Medium"/>
                <a:ea typeface="Montserrat Medium"/>
                <a:cs typeface="Montserrat Medium"/>
                <a:sym typeface="Montserrat Medium"/>
              </a:rPr>
              <a:t>marketplace</a:t>
            </a:r>
            <a:endParaRPr b="0" i="0" sz="3600" u="none" cap="none" strike="noStrike">
              <a:solidFill>
                <a:srgbClr val="FFFFFF"/>
              </a:solidFill>
              <a:latin typeface="Montserrat Medium"/>
              <a:ea typeface="Montserrat Medium"/>
              <a:cs typeface="Montserrat Medium"/>
              <a:sym typeface="Montserrat Medium"/>
            </a:endParaRPr>
          </a:p>
          <a:p>
            <a:pPr indent="-685800" lvl="0" marL="914400" marR="0" rtl="0" algn="l">
              <a:lnSpc>
                <a:spcPct val="150000"/>
              </a:lnSpc>
              <a:spcBef>
                <a:spcPts val="0"/>
              </a:spcBef>
              <a:spcAft>
                <a:spcPts val="0"/>
              </a:spcAft>
              <a:buClr>
                <a:srgbClr val="FFFFFF"/>
              </a:buClr>
              <a:buSzPts val="3600"/>
              <a:buFont typeface="Montserrat SemiBold"/>
              <a:buChar char="●"/>
            </a:pPr>
            <a:r>
              <a:rPr b="0" i="0" lang="en-US" sz="3600" u="none" cap="none" strike="noStrike">
                <a:solidFill>
                  <a:srgbClr val="FFFFFF"/>
                </a:solidFill>
                <a:latin typeface="Montserrat SemiBold"/>
                <a:ea typeface="Montserrat SemiBold"/>
                <a:cs typeface="Montserrat SemiBold"/>
                <a:sym typeface="Montserrat SemiBold"/>
              </a:rPr>
              <a:t>END </a:t>
            </a:r>
            <a:r>
              <a:rPr b="0" i="0" lang="en-US" sz="3600" u="none" cap="none" strike="noStrike">
                <a:solidFill>
                  <a:srgbClr val="FFFFFF"/>
                </a:solidFill>
                <a:latin typeface="Montserrat Medium"/>
                <a:ea typeface="Montserrat Medium"/>
                <a:cs typeface="Montserrat Medium"/>
                <a:sym typeface="Montserrat Medium"/>
              </a:rPr>
              <a:t>of bench technician expertise</a:t>
            </a:r>
            <a:endParaRPr b="0" i="0" sz="3600" u="none" cap="none" strike="noStrike">
              <a:solidFill>
                <a:srgbClr val="FFFFFF"/>
              </a:solidFill>
              <a:latin typeface="Montserrat Medium"/>
              <a:ea typeface="Montserrat Medium"/>
              <a:cs typeface="Montserrat Medium"/>
              <a:sym typeface="Montserrat Medium"/>
            </a:endParaRPr>
          </a:p>
          <a:p>
            <a:pPr indent="-685800" lvl="0" marL="914400" marR="0" rtl="0" algn="l">
              <a:lnSpc>
                <a:spcPct val="150000"/>
              </a:lnSpc>
              <a:spcBef>
                <a:spcPts val="0"/>
              </a:spcBef>
              <a:spcAft>
                <a:spcPts val="0"/>
              </a:spcAft>
              <a:buClr>
                <a:srgbClr val="FFFFFF"/>
              </a:buClr>
              <a:buSzPts val="3600"/>
              <a:buFont typeface="Montserrat SemiBold"/>
              <a:buChar char="●"/>
            </a:pPr>
            <a:r>
              <a:rPr b="0" i="0" lang="en-US" sz="3600" u="none" cap="none" strike="noStrike">
                <a:solidFill>
                  <a:srgbClr val="FFFFFF"/>
                </a:solidFill>
                <a:latin typeface="Montserrat SemiBold"/>
                <a:ea typeface="Montserrat SemiBold"/>
                <a:cs typeface="Montserrat SemiBold"/>
                <a:sym typeface="Montserrat SemiBold"/>
              </a:rPr>
              <a:t>END </a:t>
            </a:r>
            <a:r>
              <a:rPr b="0" i="0" lang="en-US" sz="3600" u="none" cap="none" strike="noStrike">
                <a:solidFill>
                  <a:srgbClr val="FFFFFF"/>
                </a:solidFill>
                <a:latin typeface="Montserrat Medium"/>
                <a:ea typeface="Montserrat Medium"/>
                <a:cs typeface="Montserrat Medium"/>
                <a:sym typeface="Montserrat Medium"/>
              </a:rPr>
              <a:t>of bench technician tools</a:t>
            </a:r>
            <a:endParaRPr b="0" i="0" sz="3600" u="none" cap="none" strike="noStrike">
              <a:solidFill>
                <a:srgbClr val="FFFFFF"/>
              </a:solidFill>
              <a:latin typeface="Montserrat Medium"/>
              <a:ea typeface="Montserrat Medium"/>
              <a:cs typeface="Montserrat Medium"/>
              <a:sym typeface="Montserrat Medium"/>
            </a:endParaRPr>
          </a:p>
          <a:p>
            <a:pPr indent="-685800" lvl="0" marL="914400" marR="0" rtl="0" algn="l">
              <a:lnSpc>
                <a:spcPct val="150000"/>
              </a:lnSpc>
              <a:spcBef>
                <a:spcPts val="0"/>
              </a:spcBef>
              <a:spcAft>
                <a:spcPts val="0"/>
              </a:spcAft>
              <a:buClr>
                <a:srgbClr val="FFFFFF"/>
              </a:buClr>
              <a:buSzPts val="3600"/>
              <a:buFont typeface="Montserrat SemiBold"/>
              <a:buChar char="●"/>
            </a:pPr>
            <a:r>
              <a:rPr b="0" i="0" lang="en-US" sz="3600" u="none" cap="none" strike="noStrike">
                <a:solidFill>
                  <a:srgbClr val="FFFFFF"/>
                </a:solidFill>
                <a:latin typeface="Montserrat SemiBold"/>
                <a:ea typeface="Montserrat SemiBold"/>
                <a:cs typeface="Montserrat SemiBold"/>
                <a:sym typeface="Montserrat SemiBold"/>
              </a:rPr>
              <a:t>END </a:t>
            </a:r>
            <a:r>
              <a:rPr b="0" i="0" lang="en-US" sz="3600" u="none" cap="none" strike="noStrike">
                <a:solidFill>
                  <a:srgbClr val="FFFFFF"/>
                </a:solidFill>
                <a:latin typeface="Montserrat Medium"/>
                <a:ea typeface="Montserrat Medium"/>
                <a:cs typeface="Montserrat Medium"/>
                <a:sym typeface="Montserrat Medium"/>
              </a:rPr>
              <a:t>of calibration and alignment tapes</a:t>
            </a:r>
            <a:endParaRPr b="0" i="0" sz="3600" u="none" cap="none" strike="noStrike">
              <a:solidFill>
                <a:srgbClr val="FFFFFF"/>
              </a:solidFill>
              <a:latin typeface="Montserrat Medium"/>
              <a:ea typeface="Montserrat Medium"/>
              <a:cs typeface="Montserrat Medium"/>
              <a:sym typeface="Montserrat Medium"/>
            </a:endParaRPr>
          </a:p>
          <a:p>
            <a:pPr indent="-685800" lvl="0" marL="914400" marR="0" rtl="0" algn="l">
              <a:lnSpc>
                <a:spcPct val="150000"/>
              </a:lnSpc>
              <a:spcBef>
                <a:spcPts val="0"/>
              </a:spcBef>
              <a:spcAft>
                <a:spcPts val="0"/>
              </a:spcAft>
              <a:buClr>
                <a:srgbClr val="FFFFFF"/>
              </a:buClr>
              <a:buSzPts val="3600"/>
              <a:buFont typeface="Montserrat SemiBold"/>
              <a:buChar char="●"/>
            </a:pPr>
            <a:r>
              <a:rPr b="0" i="0" lang="en-US" sz="3600" u="none" cap="none" strike="noStrike">
                <a:solidFill>
                  <a:srgbClr val="FFFFFF"/>
                </a:solidFill>
                <a:latin typeface="Montserrat SemiBold"/>
                <a:ea typeface="Montserrat SemiBold"/>
                <a:cs typeface="Montserrat SemiBold"/>
                <a:sym typeface="Montserrat SemiBold"/>
              </a:rPr>
              <a:t>END </a:t>
            </a:r>
            <a:r>
              <a:rPr b="0" i="0" lang="en-US" sz="3600" u="none" cap="none" strike="noStrike">
                <a:solidFill>
                  <a:srgbClr val="FFFFFF"/>
                </a:solidFill>
                <a:latin typeface="Montserrat Medium"/>
                <a:ea typeface="Montserrat Medium"/>
                <a:cs typeface="Montserrat Medium"/>
                <a:sym typeface="Montserrat Medium"/>
              </a:rPr>
              <a:t>of parts and supplies</a:t>
            </a:r>
            <a:endParaRPr b="0" i="0" sz="3600" u="none" cap="none" strike="noStrike">
              <a:solidFill>
                <a:srgbClr val="FFFFFF"/>
              </a:solidFill>
              <a:latin typeface="Montserrat Medium"/>
              <a:ea typeface="Montserrat Medium"/>
              <a:cs typeface="Montserrat Medium"/>
              <a:sym typeface="Montserrat Medium"/>
            </a:endParaRPr>
          </a:p>
          <a:p>
            <a:pPr indent="-685800" lvl="0" marL="914400" marR="0" rtl="0" algn="l">
              <a:lnSpc>
                <a:spcPct val="150000"/>
              </a:lnSpc>
              <a:spcBef>
                <a:spcPts val="0"/>
              </a:spcBef>
              <a:spcAft>
                <a:spcPts val="0"/>
              </a:spcAft>
              <a:buClr>
                <a:srgbClr val="FFFFFF"/>
              </a:buClr>
              <a:buSzPts val="3600"/>
              <a:buFont typeface="Montserrat SemiBold"/>
              <a:buChar char="●"/>
            </a:pPr>
            <a:r>
              <a:rPr b="0" i="0" lang="en-US" sz="3600" u="none" cap="none" strike="noStrike">
                <a:solidFill>
                  <a:srgbClr val="FFFFFF"/>
                </a:solidFill>
                <a:latin typeface="Montserrat SemiBold"/>
                <a:ea typeface="Montserrat SemiBold"/>
                <a:cs typeface="Montserrat SemiBold"/>
                <a:sym typeface="Montserrat SemiBold"/>
              </a:rPr>
              <a:t>END </a:t>
            </a:r>
            <a:r>
              <a:rPr b="0" i="0" lang="en-US" sz="3600" u="none" cap="none" strike="noStrike">
                <a:solidFill>
                  <a:srgbClr val="FFFFFF"/>
                </a:solidFill>
                <a:latin typeface="Montserrat Medium"/>
                <a:ea typeface="Montserrat Medium"/>
                <a:cs typeface="Montserrat Medium"/>
                <a:sym typeface="Montserrat Medium"/>
              </a:rPr>
              <a:t>of availability in the marketplace</a:t>
            </a:r>
            <a:endParaRPr b="0" i="0" sz="3600" u="none" cap="none" strike="noStrike">
              <a:solidFill>
                <a:srgbClr val="FFFFFF"/>
              </a:solidFill>
              <a:latin typeface="Montserrat Medium"/>
              <a:ea typeface="Montserrat Medium"/>
              <a:cs typeface="Montserrat Medium"/>
              <a:sym typeface="Montserrat Medium"/>
            </a:endParaRPr>
          </a:p>
          <a:p>
            <a:pPr indent="-685800" lvl="0" marL="914400" marR="0" rtl="0" algn="l">
              <a:lnSpc>
                <a:spcPct val="150000"/>
              </a:lnSpc>
              <a:spcBef>
                <a:spcPts val="0"/>
              </a:spcBef>
              <a:spcAft>
                <a:spcPts val="0"/>
              </a:spcAft>
              <a:buClr>
                <a:srgbClr val="FFFFFF"/>
              </a:buClr>
              <a:buSzPts val="3600"/>
              <a:buFont typeface="Montserrat SemiBold"/>
              <a:buChar char="●"/>
            </a:pPr>
            <a:r>
              <a:rPr b="0" i="0" lang="en-US" sz="3600" u="none" cap="none" strike="noStrike">
                <a:solidFill>
                  <a:srgbClr val="FFFFFF"/>
                </a:solidFill>
                <a:latin typeface="Montserrat SemiBold"/>
                <a:ea typeface="Montserrat SemiBold"/>
                <a:cs typeface="Montserrat SemiBold"/>
                <a:sym typeface="Montserrat SemiBold"/>
              </a:rPr>
              <a:t>END</a:t>
            </a:r>
            <a:r>
              <a:rPr b="0" i="0" lang="en-US" sz="3600" u="none" cap="none" strike="noStrike">
                <a:solidFill>
                  <a:srgbClr val="FFFFFF"/>
                </a:solidFill>
                <a:latin typeface="Montserrat Medium"/>
                <a:ea typeface="Montserrat Medium"/>
                <a:cs typeface="Montserrat Medium"/>
                <a:sym typeface="Montserrat Medium"/>
              </a:rPr>
              <a:t> of playback expertise</a:t>
            </a:r>
            <a:r>
              <a:rPr b="0" i="0" lang="en-US" sz="3600" u="none" cap="none" strike="noStrike">
                <a:solidFill>
                  <a:schemeClr val="dk1"/>
                </a:solidFill>
                <a:latin typeface="Arial"/>
                <a:ea typeface="Arial"/>
                <a:cs typeface="Arial"/>
                <a:sym typeface="Arial"/>
              </a:rPr>
              <a:t>	</a:t>
            </a:r>
            <a:r>
              <a:rPr b="0" i="0" lang="en-US" sz="4000" u="none" cap="none" strike="noStrike">
                <a:solidFill>
                  <a:schemeClr val="dk1"/>
                </a:solidFill>
                <a:latin typeface="Arial"/>
                <a:ea typeface="Arial"/>
                <a:cs typeface="Arial"/>
                <a:sym typeface="Arial"/>
              </a:rPr>
              <a:t>	</a:t>
            </a:r>
            <a:r>
              <a:rPr b="0" i="0" lang="en-US" sz="2200" u="none" cap="none" strike="noStrike">
                <a:solidFill>
                  <a:schemeClr val="dk1"/>
                </a:solidFill>
                <a:latin typeface="Arial"/>
                <a:ea typeface="Arial"/>
                <a:cs typeface="Arial"/>
                <a:sym typeface="Arial"/>
              </a:rPr>
              <a:t>		</a:t>
            </a:r>
            <a:endParaRPr b="0" i="0" sz="2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200"/>
              <a:buFont typeface="Arial"/>
              <a:buNone/>
            </a:pPr>
            <a:r>
              <a:rPr b="0" i="0" lang="en-US" sz="2200" u="none" cap="none" strike="noStrike">
                <a:solidFill>
                  <a:schemeClr val="dk1"/>
                </a:solidFill>
                <a:latin typeface="Arial"/>
                <a:ea typeface="Arial"/>
                <a:cs typeface="Arial"/>
                <a:sym typeface="Arial"/>
              </a:rPr>
              <a:t>				</a:t>
            </a:r>
            <a:endParaRPr b="0" i="0" sz="2800" u="none" cap="none" strike="noStrike">
              <a:solidFill>
                <a:srgbClr val="000000"/>
              </a:solidFill>
              <a:latin typeface="Arial"/>
              <a:ea typeface="Arial"/>
              <a:cs typeface="Arial"/>
              <a:sym typeface="Arial"/>
            </a:endParaRPr>
          </a:p>
        </p:txBody>
      </p:sp>
      <p:sp>
        <p:nvSpPr>
          <p:cNvPr id="170" name="Google Shape;170;p22"/>
          <p:cNvSpPr/>
          <p:nvPr/>
        </p:nvSpPr>
        <p:spPr>
          <a:xfrm>
            <a:off x="0" y="611675"/>
            <a:ext cx="12619801" cy="1464600"/>
          </a:xfrm>
          <a:prstGeom prst="rect">
            <a:avLst/>
          </a:prstGeom>
          <a:solidFill>
            <a:srgbClr val="FF26B9"/>
          </a:solidFill>
          <a:ln cap="flat" cmpd="sng" w="9525">
            <a:solidFill>
              <a:srgbClr val="FF26B9"/>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22"/>
          <p:cNvSpPr txBox="1"/>
          <p:nvPr/>
        </p:nvSpPr>
        <p:spPr>
          <a:xfrm>
            <a:off x="1942300" y="748128"/>
            <a:ext cx="11896800" cy="12366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9600"/>
              <a:buFont typeface="Arial"/>
              <a:buNone/>
            </a:pPr>
            <a:r>
              <a:rPr b="1" i="1" lang="en-US" sz="9600" u="none" cap="none" strike="noStrike">
                <a:solidFill>
                  <a:srgbClr val="FFFFFF"/>
                </a:solidFill>
                <a:latin typeface="Oswald"/>
                <a:ea typeface="Oswald"/>
                <a:cs typeface="Oswald"/>
                <a:sym typeface="Oswald"/>
              </a:rPr>
              <a:t>“DEGRALESCENCE”</a:t>
            </a:r>
            <a:endParaRPr b="1" i="1" sz="9600" u="none" cap="none" strike="noStrike">
              <a:solidFill>
                <a:srgbClr val="FFFFFF"/>
              </a:solidFill>
              <a:latin typeface="Oswald"/>
              <a:ea typeface="Oswald"/>
              <a:cs typeface="Oswald"/>
              <a:sym typeface="Oswald"/>
            </a:endParaRPr>
          </a:p>
        </p:txBody>
      </p:sp>
      <p:sp>
        <p:nvSpPr>
          <p:cNvPr id="172" name="Google Shape;172;p22"/>
          <p:cNvSpPr txBox="1"/>
          <p:nvPr/>
        </p:nvSpPr>
        <p:spPr>
          <a:xfrm>
            <a:off x="3685800" y="9556250"/>
            <a:ext cx="14602201" cy="726600"/>
          </a:xfrm>
          <a:prstGeom prst="rect">
            <a:avLst/>
          </a:prstGeom>
          <a:noFill/>
          <a:ln>
            <a:noFill/>
          </a:ln>
        </p:spPr>
        <p:txBody>
          <a:bodyPr anchorCtr="0" anchor="t" bIns="182850" lIns="182850" spcFirstLastPara="1" rIns="182850" wrap="square" tIns="182850">
            <a:noAutofit/>
          </a:bodyPr>
          <a:lstStyle/>
          <a:p>
            <a:pPr indent="0" lvl="0" marL="0" marR="0" rtl="0" algn="l">
              <a:lnSpc>
                <a:spcPct val="115000"/>
              </a:lnSpc>
              <a:spcBef>
                <a:spcPts val="0"/>
              </a:spcBef>
              <a:spcAft>
                <a:spcPts val="0"/>
              </a:spcAft>
              <a:buClr>
                <a:schemeClr val="dk1"/>
              </a:buClr>
              <a:buSzPts val="2200"/>
              <a:buFont typeface="Arial"/>
              <a:buNone/>
            </a:pPr>
            <a:r>
              <a:rPr b="0" i="0" lang="en-US" sz="1600" u="none" cap="none" strike="noStrike">
                <a:solidFill>
                  <a:srgbClr val="FFFFFF"/>
                </a:solidFill>
                <a:latin typeface="Montserrat Medium"/>
                <a:ea typeface="Montserrat Medium"/>
                <a:cs typeface="Montserrat Medium"/>
                <a:sym typeface="Montserrat Medium"/>
              </a:rPr>
              <a:t>Mike Casey, “Why Media Preservation Can't Wait: The Gathering Storm.” </a:t>
            </a:r>
            <a:r>
              <a:rPr b="0" i="1" lang="en-US" sz="1600" u="none" cap="none" strike="noStrike">
                <a:solidFill>
                  <a:srgbClr val="FFFFFF"/>
                </a:solidFill>
                <a:latin typeface="Montserrat Medium"/>
                <a:ea typeface="Montserrat Medium"/>
                <a:cs typeface="Montserrat Medium"/>
                <a:sym typeface="Montserrat Medium"/>
              </a:rPr>
              <a:t>International Association of Sound &amp; Audiovisual Archives Journal</a:t>
            </a:r>
            <a:r>
              <a:rPr b="0" i="0" lang="en-US" sz="1600" u="none" cap="none" strike="noStrike">
                <a:solidFill>
                  <a:srgbClr val="FFFFFF"/>
                </a:solidFill>
                <a:latin typeface="Montserrat Medium"/>
                <a:ea typeface="Montserrat Medium"/>
                <a:cs typeface="Montserrat Medium"/>
                <a:sym typeface="Montserrat Medium"/>
              </a:rPr>
              <a:t>, no. 44, (January 2015): 14-22.</a:t>
            </a:r>
            <a:endParaRPr b="0" i="0" sz="1600" u="none" cap="none" strike="noStrike">
              <a:solidFill>
                <a:srgbClr val="FFFFFF"/>
              </a:solidFill>
              <a:latin typeface="Montserrat Medium"/>
              <a:ea typeface="Montserrat Medium"/>
              <a:cs typeface="Montserrat Medium"/>
              <a:sym typeface="Montserrat Medium"/>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